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70" r:id="rId12"/>
    <p:sldId id="284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D464A-552D-4090-AA07-6B8DB31CFC5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7CFC3-FD7A-42A4-B2A6-2221DFD49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94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CFC3-FD7A-42A4-B2A6-2221DFD496A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2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BFB254-32D1-4170-ADE2-18D3D61DDFB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8D792EE-28A6-440F-8DDF-3EB671B1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717032"/>
            <a:ext cx="5648623" cy="1997984"/>
          </a:xfrm>
        </p:spPr>
        <p:txBody>
          <a:bodyPr/>
          <a:lstStyle/>
          <a:p>
            <a:r>
              <a:rPr lang="ru-RU" sz="1600" dirty="0" smtClean="0"/>
              <a:t>ПОДГОТОВИЛА:</a:t>
            </a:r>
            <a:r>
              <a:rPr lang="ru-RU" sz="1600" i="1" dirty="0" smtClean="0">
                <a:solidFill>
                  <a:srgbClr val="FFFF00"/>
                </a:solidFill>
              </a:rPr>
              <a:t> </a:t>
            </a:r>
            <a:r>
              <a:rPr lang="ru-RU" sz="1600" i="1" dirty="0" smtClean="0"/>
              <a:t>воспитатель </a:t>
            </a:r>
            <a:r>
              <a:rPr lang="ru-RU" sz="1600" i="1" dirty="0" smtClean="0"/>
              <a:t>Володькина </a:t>
            </a:r>
            <a:r>
              <a:rPr lang="ru-RU" sz="1600" i="1" dirty="0" smtClean="0"/>
              <a:t>Ирина </a:t>
            </a:r>
            <a:r>
              <a:rPr lang="ru-RU" sz="1600" i="1" dirty="0" smtClean="0"/>
              <a:t>Федоровна </a:t>
            </a:r>
            <a:r>
              <a:rPr lang="ru-RU" sz="1600" i="1" dirty="0" smtClean="0"/>
              <a:t>МДОУ  «</a:t>
            </a:r>
            <a:r>
              <a:rPr lang="ru-RU" sz="1600" i="1" dirty="0" err="1" smtClean="0"/>
              <a:t>Сотницынский</a:t>
            </a:r>
            <a:r>
              <a:rPr lang="ru-RU" sz="1600" i="1" dirty="0" smtClean="0"/>
              <a:t> детский сад</a:t>
            </a:r>
            <a:r>
              <a:rPr lang="ru-RU" sz="1600" i="1" dirty="0" smtClean="0"/>
              <a:t>», педагог дополнительного образования МБОУ ДО «Центр развития творчества» - </a:t>
            </a:r>
            <a:r>
              <a:rPr lang="ru-RU" sz="1600" i="1" dirty="0" err="1" smtClean="0"/>
              <a:t>Сасовского</a:t>
            </a:r>
            <a:r>
              <a:rPr lang="ru-RU" sz="1600" i="1" dirty="0" smtClean="0"/>
              <a:t> района</a:t>
            </a:r>
            <a:endParaRPr lang="ru-RU" sz="1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511131" cy="15841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Бумажное ЦАРСТВО»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92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r>
              <a:rPr lang="ru-RU" sz="2000" dirty="0" smtClean="0"/>
              <a:t>5. Сделать клюв. Для этого отогнуть острый конец детали вниз.</a:t>
            </a:r>
            <a:br>
              <a:rPr lang="ru-RU" sz="2000" dirty="0" smtClean="0"/>
            </a:br>
            <a:r>
              <a:rPr lang="ru-RU" sz="2000" dirty="0" smtClean="0"/>
              <a:t>6. Расправить крылышки.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дминистратор\Desktop\Новая папка (2)\IMG_20200423_12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5028"/>
            <a:ext cx="3456384" cy="3718148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Новая папка (2)\IMG_20200423_121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4452691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838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173" y="22424"/>
            <a:ext cx="7520940" cy="670271"/>
          </a:xfrm>
        </p:spPr>
        <p:txBody>
          <a:bodyPr/>
          <a:lstStyle/>
          <a:p>
            <a:r>
              <a:rPr lang="ru-RU" sz="2000" dirty="0" smtClean="0"/>
              <a:t>                Фото- Поделки детей </a:t>
            </a:r>
            <a:r>
              <a:rPr lang="en-US" sz="2000" dirty="0" smtClean="0"/>
              <a:t> </a:t>
            </a:r>
            <a:r>
              <a:rPr lang="ru-RU" sz="2000" dirty="0" smtClean="0"/>
              <a:t>прислали родители.</a:t>
            </a:r>
            <a:endParaRPr lang="ru-RU" sz="2000" dirty="0"/>
          </a:p>
        </p:txBody>
      </p:sp>
      <p:pic>
        <p:nvPicPr>
          <p:cNvPr id="5122" name="Picture 2" descr="C:\Users\Администратор\Desktop\Новая папка (2)\IMG_20200423_13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3413826" cy="4104456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Новая папка (2)\IMG_20200423_13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312368" cy="3863961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Новая папка (2)\IMG_20200423_132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836712"/>
            <a:ext cx="244827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011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Новая папка (2)\IMG_20200423_131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3156851" cy="4464496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Новая папка (2)\IMG_20200423_13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061716" cy="4536504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Новая папка (2)\IMG_20200423_132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644" y="0"/>
            <a:ext cx="2506588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r>
              <a:rPr lang="ru-RU" sz="2000" dirty="0" smtClean="0"/>
              <a:t>Мастер-класс по оригами для детей «Веселый лягушонок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1800" dirty="0" smtClean="0"/>
              <a:t>Потребуются :квадраты зелёного цвета 10*10 см.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Администратор\Desktop\Новая папка (2)\IMG_20200423_1218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77742"/>
            <a:ext cx="3240360" cy="467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633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08972" cy="1512168"/>
          </a:xfrm>
        </p:spPr>
        <p:txBody>
          <a:bodyPr/>
          <a:lstStyle/>
          <a:p>
            <a:r>
              <a:rPr lang="ru-RU" sz="2000" dirty="0" smtClean="0"/>
              <a:t>1. Сложить базовую форму – двойной треугольник. Для этого потребуется квадрат двухсторонней бумаги зеленого цвета. Сложить квадрат по диагоналям, прогладить сгибы.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 descr="C:\Users\Администратор\Desktop\Новая папка (2)\IMG_20200423_121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91310" cy="3384550"/>
          </a:xfrm>
          <a:prstGeom prst="rect">
            <a:avLst/>
          </a:prstGeom>
          <a:noFill/>
        </p:spPr>
      </p:pic>
      <p:pic>
        <p:nvPicPr>
          <p:cNvPr id="9220" name="Picture 4" descr="C:\Users\Администратор\Desktop\Новая папка (2)\IMG_20200423_121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53690"/>
            <a:ext cx="3600400" cy="3700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98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8614"/>
            <a:ext cx="7732340" cy="1136170"/>
          </a:xfrm>
        </p:spPr>
        <p:txBody>
          <a:bodyPr/>
          <a:lstStyle/>
          <a:p>
            <a:r>
              <a:rPr lang="ru-RU" sz="2000" dirty="0" smtClean="0"/>
              <a:t> 2.Расправить квадрат и </a:t>
            </a:r>
            <a:r>
              <a:rPr lang="ru-RU" sz="2000" i="1" dirty="0" smtClean="0"/>
              <a:t>«спрятать»</a:t>
            </a:r>
            <a:r>
              <a:rPr lang="ru-RU" sz="2000" dirty="0" smtClean="0"/>
              <a:t> боковые 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треугольнички</a:t>
            </a:r>
            <a:r>
              <a:rPr lang="ru-RU" sz="2000" i="1" dirty="0" smtClean="0"/>
              <a:t>»</a:t>
            </a:r>
            <a:r>
              <a:rPr lang="ru-RU" sz="2000" dirty="0" smtClean="0"/>
              <a:t> внутрь, превращая квадрат в двойной треугольник.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Администратор\Desktop\Новая папка (2)\IMG_20200423_121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312368" cy="3944589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Новая папка (2)\IMG_20200423_12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382033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284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116632"/>
            <a:ext cx="7520940" cy="548640"/>
          </a:xfrm>
        </p:spPr>
        <p:txBody>
          <a:bodyPr/>
          <a:lstStyle/>
          <a:p>
            <a:r>
              <a:rPr lang="ru-RU" sz="2000" dirty="0" smtClean="0"/>
              <a:t>3. Согнуть острые углы верхнего треугольника к его вершине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C:\Users\Администратор\Desktop\Новая папка (2)\IMG_20200423_124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64704"/>
            <a:ext cx="5006120" cy="4344935"/>
          </a:xfrm>
          <a:prstGeom prst="rect">
            <a:avLst/>
          </a:prstGeom>
          <a:noFill/>
        </p:spPr>
      </p:pic>
      <p:pic>
        <p:nvPicPr>
          <p:cNvPr id="12" name="Picture 3" descr="C:\Users\Администратор\Desktop\Новая папка (2)\IMG_20200423_1245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208823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702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r>
              <a:rPr lang="ru-RU" sz="2000" dirty="0" smtClean="0"/>
              <a:t>4. Согнуть нижние стороны образовавшегося квадрата к средней линии – это </a:t>
            </a:r>
            <a:r>
              <a:rPr lang="ru-RU" sz="2000" i="1" dirty="0" smtClean="0"/>
              <a:t>«спинка»</a:t>
            </a:r>
            <a:r>
              <a:rPr lang="ru-RU" sz="2000" dirty="0" smtClean="0"/>
              <a:t> </a:t>
            </a:r>
            <a:r>
              <a:rPr lang="ru-RU" sz="2000" b="1" dirty="0" smtClean="0"/>
              <a:t>лягушонка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5.  Переверните поделку.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дминистратор\Desktop\Новая папка (2)\IMG_20200423_122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336868" cy="4032448"/>
          </a:xfrm>
          <a:prstGeom prst="rect">
            <a:avLst/>
          </a:prstGeom>
          <a:noFill/>
        </p:spPr>
      </p:pic>
      <p:pic>
        <p:nvPicPr>
          <p:cNvPr id="11266" name="Picture 2" descr="C:\Users\Администратор\Desktop\Новая папка (2)\IMG_20200423_124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67804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474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20940" cy="1296144"/>
          </a:xfrm>
        </p:spPr>
        <p:txBody>
          <a:bodyPr/>
          <a:lstStyle/>
          <a:p>
            <a:r>
              <a:rPr lang="ru-RU" sz="2000" dirty="0" smtClean="0"/>
              <a:t>6. Согнуть боковые стороны треугольника к его середине, так чтобы острые его углы вышли за пределы модели.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Администратор\Desktop\Новая папка (2)\IMG_20200423_124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600400" cy="4319587"/>
          </a:xfrm>
          <a:prstGeom prst="rect">
            <a:avLst/>
          </a:prstGeom>
          <a:noFill/>
        </p:spPr>
      </p:pic>
      <p:pic>
        <p:nvPicPr>
          <p:cNvPr id="12291" name="Picture 3" descr="C:\Users\Администратор\Desktop\Новая папка (2)\IMG_20200423_12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17646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18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7. Отогнуть половинки образовавшихся треугольников назад, от середины к краям – получились </a:t>
            </a:r>
            <a:r>
              <a:rPr lang="ru-RU" sz="2000" i="1" dirty="0" smtClean="0"/>
              <a:t>«лапки»</a:t>
            </a:r>
            <a:r>
              <a:rPr lang="ru-RU" sz="2000" dirty="0" smtClean="0"/>
              <a:t> </a:t>
            </a:r>
            <a:r>
              <a:rPr lang="ru-RU" sz="2000" b="1" dirty="0" smtClean="0"/>
              <a:t>лягушонка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Администратор\Desktop\Новая папка (2)\IMG_20200423_123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406888" cy="3389914"/>
          </a:xfrm>
          <a:prstGeom prst="rect">
            <a:avLst/>
          </a:prstGeom>
          <a:noFill/>
        </p:spPr>
      </p:pic>
      <p:pic>
        <p:nvPicPr>
          <p:cNvPr id="12" name="Picture 2" descr="C:\Users\Администратор\Desktop\Новая папка (2)\IMG_20200423_1247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456384" cy="346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596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Пояснительная записка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«Истоки творческих способностей и дарований детей на кончиках их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пальцев. От пальцев, образно говоря, идут тончайшие ручейки, которые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питают источник творческой мысли.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Другими словами: чем больше мастерства в детской ладошке, </a:t>
            </a:r>
            <a:r>
              <a:rPr lang="ru-RU" sz="2400" dirty="0" smtClean="0">
                <a:solidFill>
                  <a:srgbClr val="7030A0"/>
                </a:solidFill>
              </a:rPr>
              <a:t>тем умнее </a:t>
            </a:r>
            <a:r>
              <a:rPr lang="ru-RU" sz="2400" dirty="0">
                <a:solidFill>
                  <a:srgbClr val="7030A0"/>
                </a:solidFill>
              </a:rPr>
              <a:t>ребенок».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Сухомлинский В.А.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007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r>
              <a:rPr lang="ru-RU" sz="2000" dirty="0" smtClean="0"/>
              <a:t>8. Нижнюю часть поделки загнуть вверх </a:t>
            </a:r>
            <a:r>
              <a:rPr lang="ru-RU" sz="2000" i="1" dirty="0" smtClean="0"/>
              <a:t>«лапками»</a:t>
            </a:r>
            <a:r>
              <a:rPr lang="ru-RU" sz="2000" dirty="0" smtClean="0"/>
              <a:t> от себя и сложить почти пополам.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Администратор\Desktop\Новая папка (2)\IMG_20200423_124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617" y="764704"/>
            <a:ext cx="4761383" cy="4455846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Новая папка (2)\IMG_20200423_124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032448" cy="4410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081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8244408" cy="548640"/>
          </a:xfrm>
        </p:spPr>
        <p:txBody>
          <a:bodyPr/>
          <a:lstStyle/>
          <a:p>
            <a:r>
              <a:rPr lang="ru-RU" sz="2000" dirty="0" smtClean="0"/>
              <a:t>10. Аккуратно сделать еще одну складку, сложив нижнюю часть модели по направлению к себе. Хорошо прогладить сгиб.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Администратор\Desktop\Новая папка (2)\IMG_20200423_124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312368" cy="4016374"/>
          </a:xfrm>
          <a:prstGeom prst="rect">
            <a:avLst/>
          </a:prstGeom>
          <a:noFill/>
        </p:spPr>
      </p:pic>
      <p:pic>
        <p:nvPicPr>
          <p:cNvPr id="15363" name="Picture 3" descr="C:\Users\Администратор\Desktop\Новая папка (2)\IMG_20200423_123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3744416" cy="372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115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Фото- Поделки детей прислали родители </a:t>
            </a:r>
            <a:endParaRPr lang="ru-RU" dirty="0"/>
          </a:p>
        </p:txBody>
      </p:sp>
      <p:pic>
        <p:nvPicPr>
          <p:cNvPr id="16386" name="Picture 2" descr="C:\Users\Администратор\Desktop\Новая папка (2)\IMG_20200423_133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08720"/>
            <a:ext cx="2376264" cy="4176464"/>
          </a:xfrm>
          <a:prstGeom prst="rect">
            <a:avLst/>
          </a:prstGeom>
          <a:noFill/>
        </p:spPr>
      </p:pic>
      <p:pic>
        <p:nvPicPr>
          <p:cNvPr id="16387" name="Picture 3" descr="C:\Users\Администратор\Desktop\Новая папка (2)\IMG_20200423_133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3081248" cy="4280393"/>
          </a:xfrm>
          <a:prstGeom prst="rect">
            <a:avLst/>
          </a:prstGeom>
          <a:noFill/>
        </p:spPr>
      </p:pic>
      <p:pic>
        <p:nvPicPr>
          <p:cNvPr id="16388" name="Picture 4" descr="C:\Users\Администратор\Desktop\Новая папка (2)\IMG_20200423_133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03104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238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Новая папка (2)\IMG_20200423_135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3057860" cy="4941168"/>
          </a:xfrm>
          <a:prstGeom prst="rect">
            <a:avLst/>
          </a:prstGeom>
          <a:noFill/>
        </p:spPr>
      </p:pic>
      <p:pic>
        <p:nvPicPr>
          <p:cNvPr id="3" name="Picture 3" descr="C:\Users\Администратор\Desktop\Новая папка (2)\IMG_20200423_13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39"/>
            <a:ext cx="3275856" cy="4745113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Новая папка (2)\IMG_20200423_13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99" y="0"/>
            <a:ext cx="2808071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268760"/>
            <a:ext cx="7520940" cy="230425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  за внимание.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                 </a:t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ru-RU" sz="2400" i="1" dirty="0" smtClean="0">
                <a:solidFill>
                  <a:srgbClr val="7030A0"/>
                </a:solidFill>
              </a:rPr>
              <a:t>всестороннее </a:t>
            </a:r>
            <a:r>
              <a:rPr lang="ru-RU" sz="2400" i="1" dirty="0">
                <a:solidFill>
                  <a:srgbClr val="7030A0"/>
                </a:solidFill>
              </a:rPr>
              <a:t>интеллектуальное и эстетическое развитие детей </a:t>
            </a:r>
            <a:r>
              <a:rPr lang="ru-RU" sz="2400" i="1" dirty="0" smtClean="0">
                <a:solidFill>
                  <a:srgbClr val="7030A0"/>
                </a:solidFill>
              </a:rPr>
              <a:t>в процессе </a:t>
            </a:r>
            <a:r>
              <a:rPr lang="ru-RU" sz="2400" i="1" dirty="0">
                <a:solidFill>
                  <a:srgbClr val="7030A0"/>
                </a:solidFill>
              </a:rPr>
              <a:t>овладения элементарными приемами техники оригами, </a:t>
            </a:r>
            <a:r>
              <a:rPr lang="ru-RU" sz="2400" i="1" dirty="0" smtClean="0">
                <a:solidFill>
                  <a:srgbClr val="7030A0"/>
                </a:solidFill>
              </a:rPr>
              <a:t>как художественного </a:t>
            </a:r>
            <a:r>
              <a:rPr lang="ru-RU" sz="2400" i="1" dirty="0">
                <a:solidFill>
                  <a:srgbClr val="7030A0"/>
                </a:solidFill>
              </a:rPr>
              <a:t>способа конструирования из бум</a:t>
            </a:r>
            <a:r>
              <a:rPr lang="ru-RU" sz="2400" dirty="0">
                <a:solidFill>
                  <a:srgbClr val="7030A0"/>
                </a:solidFill>
              </a:rPr>
              <a:t>аги.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6284" y="662574"/>
            <a:ext cx="1136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Цель</a:t>
            </a:r>
            <a:r>
              <a:rPr lang="ru-RU" sz="1600" b="1" i="1" dirty="0">
                <a:solidFill>
                  <a:srgbClr val="FF0000"/>
                </a:solidFill>
              </a:rPr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4725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6632"/>
            <a:ext cx="7520940" cy="3579849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9600" i="1" dirty="0">
                <a:solidFill>
                  <a:srgbClr val="7030A0"/>
                </a:solidFill>
              </a:rPr>
              <a:t>Обучающие</a:t>
            </a:r>
          </a:p>
          <a:p>
            <a:r>
              <a:rPr lang="ru-RU" sz="9600" i="1" dirty="0">
                <a:solidFill>
                  <a:srgbClr val="7030A0"/>
                </a:solidFill>
              </a:rPr>
              <a:t>• Знакомить детей с основными геометрическими понятиями и базовыми</a:t>
            </a:r>
          </a:p>
          <a:p>
            <a:r>
              <a:rPr lang="ru-RU" sz="9600" i="1" dirty="0">
                <a:solidFill>
                  <a:srgbClr val="7030A0"/>
                </a:solidFill>
              </a:rPr>
              <a:t>формами оригами;</a:t>
            </a:r>
          </a:p>
          <a:p>
            <a:r>
              <a:rPr lang="ru-RU" sz="9600" i="1" dirty="0">
                <a:solidFill>
                  <a:srgbClr val="7030A0"/>
                </a:solidFill>
              </a:rPr>
              <a:t>• формировать умения следовать устным инструкциям;</a:t>
            </a:r>
          </a:p>
          <a:p>
            <a:r>
              <a:rPr lang="ru-RU" sz="9600" i="1" dirty="0">
                <a:solidFill>
                  <a:srgbClr val="7030A0"/>
                </a:solidFill>
              </a:rPr>
              <a:t>• обучать различным приемам работы с бумагой;</a:t>
            </a:r>
          </a:p>
          <a:p>
            <a:r>
              <a:rPr lang="ru-RU" sz="9600" i="1" dirty="0">
                <a:solidFill>
                  <a:srgbClr val="7030A0"/>
                </a:solidFill>
              </a:rPr>
              <a:t>• знакомить детей с основными геометрическими понятиями: </a:t>
            </a:r>
            <a:r>
              <a:rPr lang="ru-RU" sz="9600" i="1" dirty="0" smtClean="0">
                <a:solidFill>
                  <a:srgbClr val="7030A0"/>
                </a:solidFill>
              </a:rPr>
              <a:t>круг, квадрат</a:t>
            </a:r>
            <a:r>
              <a:rPr lang="ru-RU" sz="9600" i="1" dirty="0">
                <a:solidFill>
                  <a:srgbClr val="7030A0"/>
                </a:solidFill>
              </a:rPr>
              <a:t>, треугольник, угол, сторона, вершина и т.д.;</a:t>
            </a:r>
          </a:p>
          <a:p>
            <a:r>
              <a:rPr lang="ru-RU" sz="9600" i="1" dirty="0">
                <a:solidFill>
                  <a:srgbClr val="7030A0"/>
                </a:solidFill>
              </a:rPr>
              <a:t>• обогащать словарь детей специальными терминами;</a:t>
            </a:r>
          </a:p>
          <a:p>
            <a:r>
              <a:rPr lang="ru-RU" sz="9600" i="1" dirty="0">
                <a:solidFill>
                  <a:srgbClr val="7030A0"/>
                </a:solidFill>
              </a:rPr>
              <a:t>• учить создавать композиции с изделиями, выполненными в </a:t>
            </a:r>
            <a:r>
              <a:rPr lang="ru-RU" sz="9600" i="1" dirty="0" smtClean="0">
                <a:solidFill>
                  <a:srgbClr val="7030A0"/>
                </a:solidFill>
              </a:rPr>
              <a:t>технике оригами</a:t>
            </a:r>
            <a:r>
              <a:rPr lang="ru-RU" sz="9600" i="1" dirty="0">
                <a:solidFill>
                  <a:srgbClr val="7030A0"/>
                </a:solidFill>
              </a:rPr>
              <a:t>.</a:t>
            </a:r>
          </a:p>
          <a:p>
            <a:endParaRPr lang="ru-RU" sz="9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25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548640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Воспитательные</a:t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14322"/>
          </a:xfrm>
        </p:spPr>
        <p:txBody>
          <a:bodyPr/>
          <a:lstStyle/>
          <a:p>
            <a:r>
              <a:rPr lang="ru-RU" sz="2400" i="1" dirty="0">
                <a:solidFill>
                  <a:srgbClr val="7030A0"/>
                </a:solidFill>
              </a:rPr>
              <a:t>• Воспитывать интерес к искусству оригами;</a:t>
            </a:r>
          </a:p>
          <a:p>
            <a:r>
              <a:rPr lang="ru-RU" sz="2400" i="1" dirty="0">
                <a:solidFill>
                  <a:srgbClr val="7030A0"/>
                </a:solidFill>
              </a:rPr>
              <a:t>• расширять коммуникативные способности детей;</a:t>
            </a:r>
          </a:p>
          <a:p>
            <a:r>
              <a:rPr lang="ru-RU" sz="2400" i="1" dirty="0">
                <a:solidFill>
                  <a:srgbClr val="7030A0"/>
                </a:solidFill>
              </a:rPr>
              <a:t>• формировать культуру труда и совершенствовать трудовые навыки;</a:t>
            </a:r>
          </a:p>
          <a:p>
            <a:r>
              <a:rPr lang="ru-RU" sz="2400" i="1" dirty="0">
                <a:solidFill>
                  <a:srgbClr val="7030A0"/>
                </a:solidFill>
              </a:rPr>
              <a:t>• способствовать созданию игровых ситуаций;</a:t>
            </a:r>
          </a:p>
          <a:p>
            <a:r>
              <a:rPr lang="ru-RU" sz="2400" i="1" dirty="0">
                <a:solidFill>
                  <a:srgbClr val="7030A0"/>
                </a:solidFill>
              </a:rPr>
              <a:t>• учить аккуратности, умению бережно и экономно </a:t>
            </a:r>
            <a:r>
              <a:rPr lang="ru-RU" sz="2400" i="1" dirty="0" smtClean="0">
                <a:solidFill>
                  <a:srgbClr val="7030A0"/>
                </a:solidFill>
              </a:rPr>
              <a:t>использовать материал</a:t>
            </a:r>
            <a:r>
              <a:rPr lang="ru-RU" sz="2400" i="1" dirty="0">
                <a:solidFill>
                  <a:srgbClr val="7030A0"/>
                </a:solidFill>
              </a:rPr>
              <a:t>, содержать в порядке рабочее место</a:t>
            </a:r>
            <a:r>
              <a:rPr lang="ru-RU" sz="2400" i="1" dirty="0" smtClean="0">
                <a:solidFill>
                  <a:srgbClr val="7030A0"/>
                </a:solidFill>
              </a:rPr>
              <a:t>.</a:t>
            </a:r>
            <a:endParaRPr lang="ru-RU" sz="2400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45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Развивающие</a:t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• </a:t>
            </a:r>
            <a:r>
              <a:rPr lang="ru-RU" sz="2400" dirty="0">
                <a:solidFill>
                  <a:srgbClr val="7030A0"/>
                </a:solidFill>
              </a:rPr>
              <a:t>Развивать внимание, память, логическое и </a:t>
            </a:r>
            <a:r>
              <a:rPr lang="ru-RU" sz="2400" dirty="0" smtClean="0">
                <a:solidFill>
                  <a:srgbClr val="7030A0"/>
                </a:solidFill>
              </a:rPr>
              <a:t>пространственное воображения</a:t>
            </a:r>
            <a:r>
              <a:rPr lang="ru-RU" sz="2400" dirty="0">
                <a:solidFill>
                  <a:srgbClr val="7030A0"/>
                </a:solidFill>
              </a:rPr>
              <a:t>;</a:t>
            </a:r>
          </a:p>
          <a:p>
            <a:r>
              <a:rPr lang="ru-RU" sz="2400" dirty="0">
                <a:solidFill>
                  <a:srgbClr val="7030A0"/>
                </a:solidFill>
              </a:rPr>
              <a:t>• развивать мелкую моторику рук и глазомер;</a:t>
            </a:r>
          </a:p>
          <a:p>
            <a:r>
              <a:rPr lang="ru-RU" sz="2400" dirty="0">
                <a:solidFill>
                  <a:srgbClr val="7030A0"/>
                </a:solidFill>
              </a:rPr>
              <a:t>• развивать художественный вкус, творческие способности и фантазию;</a:t>
            </a:r>
          </a:p>
          <a:p>
            <a:r>
              <a:rPr lang="ru-RU" sz="2400" dirty="0">
                <a:solidFill>
                  <a:srgbClr val="7030A0"/>
                </a:solidFill>
              </a:rPr>
              <a:t>• развивать у детей способность работать руками, приучать к </a:t>
            </a:r>
            <a:r>
              <a:rPr lang="ru-RU" sz="2400" dirty="0" smtClean="0">
                <a:solidFill>
                  <a:srgbClr val="7030A0"/>
                </a:solidFill>
              </a:rPr>
              <a:t>точным движениям </a:t>
            </a:r>
            <a:r>
              <a:rPr lang="ru-RU" sz="2400" dirty="0">
                <a:solidFill>
                  <a:srgbClr val="7030A0"/>
                </a:solidFill>
              </a:rPr>
              <a:t>пальцев.</a:t>
            </a:r>
          </a:p>
          <a:p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4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  Мастер-класс оригами для детей «Лебедь»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Потребуется белая бумага размером 20*20.</a:t>
            </a:r>
          </a:p>
          <a:p>
            <a:endParaRPr lang="ru-RU" dirty="0"/>
          </a:p>
        </p:txBody>
      </p:sp>
      <p:pic>
        <p:nvPicPr>
          <p:cNvPr id="1026" name="Picture 2" descr="C:\Users\Администратор\Desktop\Новая папка (2)\IMG_20200423_12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261564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030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4932"/>
            <a:ext cx="7520940" cy="1525876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1. Наметить линии сгиба. Для этого сложить лист бумаги по диагонали, затем загнуть боковые стороны к центру.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 Загнуть боковые стороны к центру не доходя до середины.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истратор\Desktop\Новая папка (2)\IMG_20200423_121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805899" cy="4176464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Новая папка (2)\IMG_20200423_12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17646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1273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r>
              <a:rPr lang="ru-RU" sz="2000" dirty="0" smtClean="0"/>
              <a:t>3. Сложить фигуру по диагонали.</a:t>
            </a:r>
            <a:br>
              <a:rPr lang="ru-RU" sz="2000" dirty="0" smtClean="0"/>
            </a:br>
            <a:r>
              <a:rPr lang="ru-RU" sz="2000" dirty="0" smtClean="0"/>
              <a:t>4. Загнуть треть детали наверх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Администратор\Desktop\Новая папка (2)\IMG_20200423_121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51336"/>
            <a:ext cx="3744416" cy="3744416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Новая папка (2)\IMG_20200423_12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17646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835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408</TotalTime>
  <Words>424</Words>
  <Application>Microsoft Office PowerPoint</Application>
  <PresentationFormat>Экран (4:3)</PresentationFormat>
  <Paragraphs>50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ПОДГОТОВИЛА: воспитатель Володькина Ирина Федоровна МДОУ  «Сотницынский детский сад», педагог дополнительного образования МБОУ ДО «Центр развития творчества» - Сасовского района</vt:lpstr>
      <vt:lpstr>Слайд 2</vt:lpstr>
      <vt:lpstr>Слайд 3</vt:lpstr>
      <vt:lpstr>Слайд 4</vt:lpstr>
      <vt:lpstr>Воспитательные </vt:lpstr>
      <vt:lpstr>Развивающие </vt:lpstr>
      <vt:lpstr>  Мастер-класс оригами для детей «Лебедь»</vt:lpstr>
      <vt:lpstr>   1. Наметить линии сгиба. Для этого сложить лист бумаги по диагонали, затем загнуть боковые стороны к центру.  2. Загнуть боковые стороны к центру не доходя до середины.  </vt:lpstr>
      <vt:lpstr>3. Сложить фигуру по диагонали. 4. Загнуть треть детали наверх </vt:lpstr>
      <vt:lpstr>5. Сделать клюв. Для этого отогнуть острый конец детали вниз. 6. Расправить крылышки.  </vt:lpstr>
      <vt:lpstr>                Фото- Поделки детей  прислали родители.</vt:lpstr>
      <vt:lpstr>Слайд 12</vt:lpstr>
      <vt:lpstr>Мастер-класс по оригами для детей «Веселый лягушонок» Потребуются :квадраты зелёного цвета 10*10 см. </vt:lpstr>
      <vt:lpstr>1. Сложить базовую форму – двойной треугольник. Для этого потребуется квадрат двухсторонней бумаги зеленого цвета. Сложить квадрат по диагоналям, прогладить сгибы. </vt:lpstr>
      <vt:lpstr> 2.Расправить квадрат и «спрятать» боковые «треугольнички» внутрь, превращая квадрат в двойной треугольник. </vt:lpstr>
      <vt:lpstr>3. Согнуть острые углы верхнего треугольника к его вершине</vt:lpstr>
      <vt:lpstr>4. Согнуть нижние стороны образовавшегося квадрата к средней линии – это «спинка» лягушонка. 5.  Переверните поделку.  </vt:lpstr>
      <vt:lpstr>6. Согнуть боковые стороны треугольника к его середине, так чтобы острые его углы вышли за пределы модели.   </vt:lpstr>
      <vt:lpstr> 7. Отогнуть половинки образовавшихся треугольников назад, от середины к краям – получились «лапки» лягушонка. </vt:lpstr>
      <vt:lpstr>8. Нижнюю часть поделки загнуть вверх «лапками» от себя и сложить почти пополам.    </vt:lpstr>
      <vt:lpstr>10. Аккуратно сделать еще одну складку, сложив нижнюю часть модели по направлению к себе. Хорошо прогладить сгиб. </vt:lpstr>
      <vt:lpstr> Фото- Поделки детей прислали родители </vt:lpstr>
      <vt:lpstr>Слайд 23</vt:lpstr>
      <vt:lpstr>Спасибо   за внимание.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»Солнечные зайчики» Воспитатель мухина  марина  владимировна</dc:title>
  <dc:creator>Admin</dc:creator>
  <cp:lastModifiedBy>User</cp:lastModifiedBy>
  <cp:revision>55</cp:revision>
  <dcterms:created xsi:type="dcterms:W3CDTF">2015-01-25T15:25:35Z</dcterms:created>
  <dcterms:modified xsi:type="dcterms:W3CDTF">2020-04-24T10:06:17Z</dcterms:modified>
</cp:coreProperties>
</file>