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4" r:id="rId3"/>
    <p:sldId id="257" r:id="rId4"/>
    <p:sldId id="258" r:id="rId5"/>
    <p:sldId id="259" r:id="rId6"/>
    <p:sldId id="263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1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A749A-8C63-6240-BF80-D6B128A69C4B}" type="datetimeFigureOut">
              <a:rPr lang="ru-RU" smtClean="0"/>
              <a:t>01.04.14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DBEAA-1E98-0E46-A452-D5300C265C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613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A749A-8C63-6240-BF80-D6B128A69C4B}" type="datetimeFigureOut">
              <a:rPr lang="ru-RU" smtClean="0"/>
              <a:t>01.04.14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DBEAA-1E98-0E46-A452-D5300C265C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261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A749A-8C63-6240-BF80-D6B128A69C4B}" type="datetimeFigureOut">
              <a:rPr lang="ru-RU" smtClean="0"/>
              <a:t>01.04.14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DBEAA-1E98-0E46-A452-D5300C265C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123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A749A-8C63-6240-BF80-D6B128A69C4B}" type="datetimeFigureOut">
              <a:rPr lang="ru-RU" smtClean="0"/>
              <a:t>01.04.14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DBEAA-1E98-0E46-A452-D5300C265C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7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A749A-8C63-6240-BF80-D6B128A69C4B}" type="datetimeFigureOut">
              <a:rPr lang="ru-RU" smtClean="0"/>
              <a:t>01.04.14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DBEAA-1E98-0E46-A452-D5300C265C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0710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A749A-8C63-6240-BF80-D6B128A69C4B}" type="datetimeFigureOut">
              <a:rPr lang="ru-RU" smtClean="0"/>
              <a:t>01.04.14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DBEAA-1E98-0E46-A452-D5300C265C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785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A749A-8C63-6240-BF80-D6B128A69C4B}" type="datetimeFigureOut">
              <a:rPr lang="ru-RU" smtClean="0"/>
              <a:t>01.04.14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DBEAA-1E98-0E46-A452-D5300C265C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233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A749A-8C63-6240-BF80-D6B128A69C4B}" type="datetimeFigureOut">
              <a:rPr lang="ru-RU" smtClean="0"/>
              <a:t>01.04.14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DBEAA-1E98-0E46-A452-D5300C265C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231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A749A-8C63-6240-BF80-D6B128A69C4B}" type="datetimeFigureOut">
              <a:rPr lang="ru-RU" smtClean="0"/>
              <a:t>01.04.14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DBEAA-1E98-0E46-A452-D5300C265C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651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A749A-8C63-6240-BF80-D6B128A69C4B}" type="datetimeFigureOut">
              <a:rPr lang="ru-RU" smtClean="0"/>
              <a:t>01.04.14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DBEAA-1E98-0E46-A452-D5300C265C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618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A749A-8C63-6240-BF80-D6B128A69C4B}" type="datetimeFigureOut">
              <a:rPr lang="ru-RU" smtClean="0"/>
              <a:t>01.04.14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DBEAA-1E98-0E46-A452-D5300C265C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146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A749A-8C63-6240-BF80-D6B128A69C4B}" type="datetimeFigureOut">
              <a:rPr lang="ru-RU" smtClean="0"/>
              <a:t>01.04.14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DBEAA-1E98-0E46-A452-D5300C265C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06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1391" y="1383983"/>
            <a:ext cx="843444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dirty="0" smtClean="0">
                <a:ln>
                  <a:solidFill>
                    <a:srgbClr val="000000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Анали</a:t>
            </a:r>
            <a:r>
              <a:rPr lang="ru-RU" sz="4400" dirty="0" smtClean="0">
                <a:ln>
                  <a:solidFill>
                    <a:srgbClr val="000000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з качества учебного занятия</a:t>
            </a:r>
          </a:p>
          <a:p>
            <a:pPr algn="ctr"/>
            <a:r>
              <a:rPr lang="ru-RU" sz="4400" dirty="0" smtClean="0">
                <a:ln>
                  <a:solidFill>
                    <a:srgbClr val="000000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(ФГОС и Профстандарт)</a:t>
            </a:r>
          </a:p>
        </p:txBody>
      </p:sp>
      <p:pic>
        <p:nvPicPr>
          <p:cNvPr id="5" name="Изображение 4" descr="55884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467" y="3172189"/>
            <a:ext cx="5248094" cy="3207169"/>
          </a:xfrm>
          <a:prstGeom prst="rect">
            <a:avLst/>
          </a:prstGeom>
          <a:ln>
            <a:solidFill>
              <a:srgbClr val="000000"/>
            </a:solidFill>
          </a:ln>
        </p:spPr>
      </p:pic>
    </p:spTree>
    <p:extLst>
      <p:ext uri="{BB962C8B-B14F-4D97-AF65-F5344CB8AC3E}">
        <p14:creationId xmlns:p14="http://schemas.microsoft.com/office/powerpoint/2010/main" val="5997818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3922" y="0"/>
            <a:ext cx="88929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6. </a:t>
            </a:r>
            <a:r>
              <a:rPr lang="ru-RU" sz="2400" b="1" dirty="0" smtClean="0"/>
              <a:t>Обеспечение целевой психолого-педагогической поддержки </a:t>
            </a:r>
            <a:endParaRPr lang="ru-RU" sz="2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3922" y="696527"/>
            <a:ext cx="8892973" cy="6001644"/>
          </a:xfrm>
          <a:prstGeom prst="rect">
            <a:avLst/>
          </a:prstGeom>
          <a:solidFill>
            <a:srgbClr val="CCFFCC"/>
          </a:solidFill>
          <a:ln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2 БАЛЛА</a:t>
            </a:r>
          </a:p>
          <a:p>
            <a:r>
              <a:rPr lang="ru-RU" b="1" dirty="0" smtClean="0"/>
              <a:t>Акцентировано содержание, которое способствует формированию навыков здоровьесбережения.   </a:t>
            </a:r>
          </a:p>
          <a:p>
            <a:r>
              <a:rPr lang="ru-RU" b="1" dirty="0" smtClean="0"/>
              <a:t> </a:t>
            </a:r>
          </a:p>
          <a:p>
            <a:r>
              <a:rPr lang="ru-RU" b="1" dirty="0" smtClean="0"/>
              <a:t>Учитель использует оптимальную для поставленных задач структуру урока, опираясь не только на логику предмета, но и на данные об особенностях детей в классе.</a:t>
            </a:r>
          </a:p>
          <a:p>
            <a:r>
              <a:rPr lang="ru-RU" b="1" dirty="0" smtClean="0"/>
              <a:t>Четко завершается каждый этапа урока и производится постановка задач на следующий этап. Учтены  и выполнены  валеологические   требования к структуре урока.</a:t>
            </a:r>
          </a:p>
          <a:p>
            <a:endParaRPr lang="ru-RU" b="1" dirty="0" smtClean="0"/>
          </a:p>
          <a:p>
            <a:r>
              <a:rPr lang="ru-RU" b="1" dirty="0" smtClean="0"/>
              <a:t>В кабинете есть памятки для учащихся, учитель обязательно  повторяет с учащимися правила работы с компьютером, микроскопом, обучает приемам активного отдыха для глаз.</a:t>
            </a:r>
          </a:p>
          <a:p>
            <a:r>
              <a:rPr lang="ru-RU" b="1" dirty="0" smtClean="0"/>
              <a:t> </a:t>
            </a:r>
          </a:p>
          <a:p>
            <a:r>
              <a:rPr lang="ru-RU" b="1" dirty="0" smtClean="0"/>
              <a:t>Формы работы с ИОР на уроке выбраны с учетом их  целесообразности, а время, отведенное на эту работу -  оптимально.</a:t>
            </a:r>
          </a:p>
          <a:p>
            <a:r>
              <a:rPr lang="ru-RU" b="1" dirty="0" smtClean="0"/>
              <a:t>Учитель использует данные психолога  о детях с ОВЗ в планировании урока и при его проведении, это отражено в Рабочей программе и плане урока</a:t>
            </a:r>
          </a:p>
          <a:p>
            <a:r>
              <a:rPr lang="ru-RU" b="1" dirty="0" smtClean="0"/>
              <a:t> </a:t>
            </a:r>
          </a:p>
          <a:p>
            <a:r>
              <a:rPr lang="ru-RU" b="1" dirty="0" smtClean="0"/>
              <a:t>На уроках учителя дети сидят в классе в соответствии  с данными врача, психолога, других специалистов.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20219" y="1282854"/>
            <a:ext cx="8516675" cy="5539978"/>
          </a:xfrm>
          <a:prstGeom prst="rect">
            <a:avLst/>
          </a:prstGeom>
          <a:solidFill>
            <a:srgbClr val="FFF3A3"/>
          </a:solidFill>
          <a:ln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1  БАЛЛ</a:t>
            </a:r>
          </a:p>
          <a:p>
            <a:endParaRPr lang="ru-RU" b="1" dirty="0" smtClean="0"/>
          </a:p>
          <a:p>
            <a:r>
              <a:rPr lang="ru-RU" sz="2400" b="1" dirty="0"/>
              <a:t>В содержании не акцентированы возможности, позволяющие обучить навыкам ЗОЖ</a:t>
            </a:r>
          </a:p>
          <a:p>
            <a:r>
              <a:rPr lang="ru-RU" sz="2400" b="1" dirty="0"/>
              <a:t> </a:t>
            </a:r>
          </a:p>
          <a:p>
            <a:r>
              <a:rPr lang="ru-RU" sz="2400" b="1" dirty="0"/>
              <a:t>Учитель выбирает  структуру урока без достаточной опоры на цели и задачи, без учета особенностей контингента. </a:t>
            </a:r>
          </a:p>
          <a:p>
            <a:r>
              <a:rPr lang="ru-RU" sz="2400" b="1" dirty="0"/>
              <a:t> </a:t>
            </a:r>
          </a:p>
          <a:p>
            <a:r>
              <a:rPr lang="ru-RU" sz="2400" b="1" dirty="0"/>
              <a:t>Не всегда и не очень четко происходит переход от этапа к этапу урока. </a:t>
            </a:r>
          </a:p>
          <a:p>
            <a:r>
              <a:rPr lang="ru-RU" sz="2400" b="1" dirty="0"/>
              <a:t> </a:t>
            </a:r>
          </a:p>
          <a:p>
            <a:r>
              <a:rPr lang="ru-RU" sz="2400" b="1" dirty="0"/>
              <a:t>Есть замечания к структуре урока с позиций требований ЗСС.</a:t>
            </a:r>
          </a:p>
          <a:p>
            <a:r>
              <a:rPr lang="ru-RU" sz="2400" b="1" dirty="0"/>
              <a:t>Памятки есть, но учитель к ним не обращается</a:t>
            </a:r>
          </a:p>
          <a:p>
            <a:r>
              <a:rPr lang="ru-RU" sz="2400" b="1" dirty="0"/>
              <a:t>Учитель ситуативно реагирует на проявления сложностей у детей  с ОВЗ в обучении</a:t>
            </a:r>
            <a:r>
              <a:rPr lang="ru-RU" sz="2400" b="1" dirty="0" smtClean="0">
                <a:effectLst/>
              </a:rPr>
              <a:t> 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79237" y="2013130"/>
            <a:ext cx="8164764" cy="480131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48A54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0  БАЛЛОВ</a:t>
            </a:r>
          </a:p>
          <a:p>
            <a:endParaRPr lang="ru-RU" b="1" dirty="0" smtClean="0"/>
          </a:p>
          <a:p>
            <a:r>
              <a:rPr lang="ru-RU" sz="2400" b="1" dirty="0" smtClean="0"/>
              <a:t>В структуре </a:t>
            </a:r>
            <a:r>
              <a:rPr lang="ru-RU" sz="2400" b="1" dirty="0"/>
              <a:t>урока практически не </a:t>
            </a:r>
            <a:r>
              <a:rPr lang="ru-RU" sz="2400" b="1" dirty="0" smtClean="0"/>
              <a:t>отражаются </a:t>
            </a:r>
            <a:r>
              <a:rPr lang="ru-RU" sz="2400" b="1" dirty="0"/>
              <a:t>цели и задачи урока.</a:t>
            </a:r>
          </a:p>
          <a:p>
            <a:r>
              <a:rPr lang="ru-RU" sz="2400" b="1" dirty="0"/>
              <a:t> </a:t>
            </a:r>
          </a:p>
          <a:p>
            <a:r>
              <a:rPr lang="ru-RU" sz="2400" b="1" dirty="0"/>
              <a:t>Не организованы четкое завершение этапов урока и мотивация на следующий этап.</a:t>
            </a:r>
          </a:p>
          <a:p>
            <a:r>
              <a:rPr lang="ru-RU" sz="2400" b="1" dirty="0"/>
              <a:t>Учитель не может связать выбор структуры урока с особенностями контингента.</a:t>
            </a:r>
          </a:p>
          <a:p>
            <a:r>
              <a:rPr lang="ru-RU" sz="2400" b="1" dirty="0"/>
              <a:t> </a:t>
            </a:r>
          </a:p>
          <a:p>
            <a:r>
              <a:rPr lang="ru-RU" sz="2400" b="1" dirty="0"/>
              <a:t>Памятки для детей по работе с оборудованием отсутствуют</a:t>
            </a:r>
          </a:p>
          <a:p>
            <a:r>
              <a:rPr lang="ru-RU" sz="2400" b="1" dirty="0"/>
              <a:t>Дети с ОВЗ не получают необходимой педагогической поддержки</a:t>
            </a:r>
            <a:r>
              <a:rPr lang="ru-RU" sz="2400" b="1" dirty="0" smtClean="0">
                <a:effectLst/>
              </a:rPr>
              <a:t> </a:t>
            </a:r>
            <a:endParaRPr lang="ru-RU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2825705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3922" y="0"/>
            <a:ext cx="88929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7. </a:t>
            </a:r>
            <a:r>
              <a:rPr lang="ru-RU" sz="2400" b="1" dirty="0"/>
              <a:t>Стиль общения на основе договорных отношений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027" y="833809"/>
            <a:ext cx="8892973" cy="6001642"/>
          </a:xfrm>
          <a:prstGeom prst="rect">
            <a:avLst/>
          </a:prstGeom>
          <a:solidFill>
            <a:srgbClr val="CCFFCC"/>
          </a:solidFill>
          <a:ln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2 БАЛЛА</a:t>
            </a:r>
          </a:p>
          <a:p>
            <a:r>
              <a:rPr lang="ru-RU" sz="2400" b="1" dirty="0" smtClean="0"/>
              <a:t>Учитель использует  понимающий и директивно-понимающий стиля общения, не допускает как панибратства и излишнего либерализма, так и  отстраненного, равнодушного стиля общения.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Оценивается умения учителя оперативно реагировать на изменения в состоянии учащихся, умение предупреждать конфликты, оперативно решать возникающие проблемы</a:t>
            </a:r>
          </a:p>
          <a:p>
            <a:r>
              <a:rPr lang="ru-RU" sz="2400" b="1" dirty="0" smtClean="0"/>
              <a:t> </a:t>
            </a:r>
          </a:p>
          <a:p>
            <a:r>
              <a:rPr lang="ru-RU" sz="2400" b="1" dirty="0" smtClean="0"/>
              <a:t>Умеет хвалить каждого за его достижения. Умеет делать замечания «от принца к принцу» </a:t>
            </a:r>
          </a:p>
          <a:p>
            <a:r>
              <a:rPr lang="ru-RU" sz="2400" b="1" dirty="0" smtClean="0"/>
              <a:t>Формы  общения на уроке  – диалог, полилог, консалтинг</a:t>
            </a:r>
          </a:p>
          <a:p>
            <a:r>
              <a:rPr lang="ru-RU" sz="2400" b="1" dirty="0" smtClean="0"/>
              <a:t> </a:t>
            </a:r>
          </a:p>
          <a:p>
            <a:r>
              <a:rPr lang="ru-RU" sz="2400" b="1" dirty="0" smtClean="0"/>
              <a:t>На уроке идет обучение различным формам парной, групповой и коллективной деятельности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09837" y="1282854"/>
            <a:ext cx="8134163" cy="5539978"/>
          </a:xfrm>
          <a:prstGeom prst="rect">
            <a:avLst/>
          </a:prstGeom>
          <a:solidFill>
            <a:srgbClr val="FFF3A3"/>
          </a:solidFill>
          <a:ln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1  БАЛЛ</a:t>
            </a:r>
          </a:p>
          <a:p>
            <a:endParaRPr lang="ru-RU" b="1" dirty="0" smtClean="0"/>
          </a:p>
          <a:p>
            <a:pPr marL="342900" indent="-342900">
              <a:buFont typeface="Arial"/>
              <a:buChar char="•"/>
            </a:pPr>
            <a:r>
              <a:rPr lang="ru-RU" sz="2400" b="1" dirty="0" smtClean="0"/>
              <a:t>Учитель не всегда выбирает наиболее эффективные способы общения на уроке, допускает ошибки в индивидуальном общении</a:t>
            </a:r>
          </a:p>
          <a:p>
            <a:pPr marL="342900" indent="-342900">
              <a:buFont typeface="Arial"/>
              <a:buChar char="•"/>
            </a:pPr>
            <a:r>
              <a:rPr lang="ru-RU" sz="2400" b="1" dirty="0" smtClean="0"/>
              <a:t> </a:t>
            </a:r>
          </a:p>
          <a:p>
            <a:pPr marL="342900" indent="-342900">
              <a:buFont typeface="Arial"/>
              <a:buChar char="•"/>
            </a:pPr>
            <a:r>
              <a:rPr lang="ru-RU" sz="2400" b="1" dirty="0" smtClean="0"/>
              <a:t>Формы учебного взаимодействия на уроке однообразны:</a:t>
            </a:r>
          </a:p>
          <a:p>
            <a:pPr marL="342900" indent="-342900">
              <a:buFont typeface="Arial"/>
              <a:buChar char="•"/>
            </a:pPr>
            <a:r>
              <a:rPr lang="ru-RU" sz="2400" b="1" dirty="0" smtClean="0"/>
              <a:t>изредка по ситуации учитель позволяет учащимся помогать друг другу </a:t>
            </a:r>
          </a:p>
          <a:p>
            <a:pPr marL="342900" indent="-342900">
              <a:buFont typeface="Arial"/>
              <a:buChar char="•"/>
            </a:pPr>
            <a:endParaRPr lang="ru-RU" sz="2400" b="1" dirty="0"/>
          </a:p>
          <a:p>
            <a:pPr marL="342900" indent="-342900">
              <a:buFont typeface="Arial"/>
              <a:buChar char="•"/>
            </a:pPr>
            <a:endParaRPr lang="ru-RU" sz="2400" b="1" dirty="0" smtClean="0"/>
          </a:p>
          <a:p>
            <a:pPr marL="342900" indent="-342900">
              <a:buFont typeface="Arial"/>
              <a:buChar char="•"/>
            </a:pPr>
            <a:endParaRPr lang="ru-RU" sz="2400" b="1" dirty="0"/>
          </a:p>
          <a:p>
            <a:pPr marL="342900" indent="-342900">
              <a:buFont typeface="Arial"/>
              <a:buChar char="•"/>
            </a:pPr>
            <a:endParaRPr lang="ru-RU" sz="2400" b="1" dirty="0" smtClean="0"/>
          </a:p>
          <a:p>
            <a:pPr marL="342900" indent="-342900">
              <a:buFont typeface="Arial"/>
              <a:buChar char="•"/>
            </a:pP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606558" y="3123109"/>
            <a:ext cx="7537442" cy="36933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48A54"/>
            </a:solidFill>
          </a:ln>
        </p:spPr>
        <p:txBody>
          <a:bodyPr wrap="square">
            <a:spAutoFit/>
          </a:bodyPr>
          <a:lstStyle/>
          <a:p>
            <a:pPr marL="342900" indent="-342900" algn="ctr">
              <a:buFont typeface="Arial"/>
              <a:buChar char="•"/>
            </a:pPr>
            <a:r>
              <a:rPr lang="ru-RU" sz="2400" b="1" dirty="0" smtClean="0"/>
              <a:t>0  БАЛЛОВ</a:t>
            </a:r>
          </a:p>
          <a:p>
            <a:pPr algn="ctr"/>
            <a:endParaRPr lang="ru-RU" b="1" dirty="0" smtClean="0"/>
          </a:p>
          <a:p>
            <a:pPr marL="342900" indent="-342900">
              <a:buFont typeface="Arial"/>
              <a:buChar char="•"/>
            </a:pPr>
            <a:r>
              <a:rPr lang="ru-RU" sz="2400" b="1" dirty="0" smtClean="0"/>
              <a:t>Учитель практически не использует эффективные приемы педагогического общения на уроке.</a:t>
            </a:r>
          </a:p>
          <a:p>
            <a:pPr marL="342900" indent="-342900">
              <a:buFont typeface="Arial"/>
              <a:buChar char="•"/>
            </a:pPr>
            <a:endParaRPr lang="ru-RU" sz="2400" b="1" dirty="0" smtClean="0"/>
          </a:p>
          <a:p>
            <a:pPr marL="342900" indent="-342900">
              <a:buFont typeface="Arial"/>
              <a:buChar char="•"/>
            </a:pPr>
            <a:r>
              <a:rPr lang="ru-RU" sz="2400" b="1" dirty="0" smtClean="0"/>
              <a:t>Плохо рефлексирует психологическое состояние детей.</a:t>
            </a:r>
          </a:p>
          <a:p>
            <a:r>
              <a:rPr lang="ru-RU" sz="2400" b="1" dirty="0" smtClean="0"/>
              <a:t> </a:t>
            </a:r>
          </a:p>
          <a:p>
            <a:pPr marL="342900" indent="-342900">
              <a:buFont typeface="Arial"/>
              <a:buChar char="•"/>
            </a:pPr>
            <a:r>
              <a:rPr lang="ru-RU" sz="2400" b="1" dirty="0" smtClean="0"/>
              <a:t>Учитель проводит урок в режиме «говорящей головы».  </a:t>
            </a:r>
          </a:p>
        </p:txBody>
      </p:sp>
    </p:spTree>
    <p:extLst>
      <p:ext uri="{BB962C8B-B14F-4D97-AF65-F5344CB8AC3E}">
        <p14:creationId xmlns:p14="http://schemas.microsoft.com/office/powerpoint/2010/main" val="2523180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3922" y="0"/>
            <a:ext cx="88929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8. </a:t>
            </a:r>
            <a:r>
              <a:rPr lang="ru-RU" sz="2400" b="1" dirty="0"/>
              <a:t>Управление </a:t>
            </a:r>
            <a:r>
              <a:rPr lang="ru-RU" sz="2400" b="1" dirty="0" smtClean="0"/>
              <a:t>качеством </a:t>
            </a:r>
            <a:r>
              <a:rPr lang="ru-RU" sz="2400" b="1" dirty="0"/>
              <a:t>учебной деятельности обучающихся через систему оценивания</a:t>
            </a:r>
            <a:r>
              <a:rPr lang="ru-RU" sz="2400" b="1" dirty="0" smtClean="0">
                <a:effectLst/>
              </a:rPr>
              <a:t> </a:t>
            </a:r>
            <a:endParaRPr lang="ru-RU" sz="2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1039" y="1239258"/>
            <a:ext cx="7965856" cy="4154983"/>
          </a:xfrm>
          <a:prstGeom prst="rect">
            <a:avLst/>
          </a:prstGeom>
          <a:solidFill>
            <a:srgbClr val="CCFFCC"/>
          </a:solidFill>
          <a:ln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2 БАЛЛА</a:t>
            </a:r>
          </a:p>
          <a:p>
            <a:r>
              <a:rPr lang="ru-RU" sz="2400" b="1" dirty="0" smtClean="0"/>
              <a:t>Учитель использует формирующее оценивание деятельности учащихся на уроке - на этапе проверки достижений используются приемы, позволяющие оценить: </a:t>
            </a:r>
          </a:p>
          <a:p>
            <a:endParaRPr lang="ru-RU" sz="2400" b="1" dirty="0" smtClean="0"/>
          </a:p>
          <a:p>
            <a:pPr marL="342900" indent="-342900">
              <a:buFont typeface="Arial"/>
              <a:buChar char="•"/>
            </a:pPr>
            <a:r>
              <a:rPr lang="ru-RU" sz="2400" b="1" dirty="0" smtClean="0"/>
              <a:t>динамику предметных и метапредметных достижений  в работе каждого ученика, </a:t>
            </a:r>
          </a:p>
          <a:p>
            <a:endParaRPr lang="ru-RU" sz="2400" b="1" dirty="0" smtClean="0"/>
          </a:p>
          <a:p>
            <a:pPr marL="342900" indent="-342900">
              <a:buFont typeface="Arial"/>
              <a:buChar char="•"/>
            </a:pPr>
            <a:r>
              <a:rPr lang="ru-RU" sz="2400" b="1" dirty="0" smtClean="0"/>
              <a:t>общий уровень обученности класса, позволяющий приступить к дальнейшей работе.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866668" y="2356122"/>
            <a:ext cx="7170227" cy="3323987"/>
          </a:xfrm>
          <a:prstGeom prst="rect">
            <a:avLst/>
          </a:prstGeom>
          <a:solidFill>
            <a:srgbClr val="FFF3A3"/>
          </a:solidFill>
          <a:ln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1  БАЛЛ</a:t>
            </a:r>
          </a:p>
          <a:p>
            <a:endParaRPr lang="ru-RU" b="1" dirty="0" smtClean="0"/>
          </a:p>
          <a:p>
            <a:pPr marL="342900" indent="-342900">
              <a:buFont typeface="Arial"/>
              <a:buChar char="•"/>
            </a:pPr>
            <a:r>
              <a:rPr lang="ru-RU" sz="2400" b="1" dirty="0" smtClean="0"/>
              <a:t>Учитель реализует констатирующее оценивание учебных достижений, что  позволяет оценить соответствие уровня реальных достижений  обучающихся запланированному, но не показывает динамику результатов каждого ученика </a:t>
            </a:r>
          </a:p>
          <a:p>
            <a:pPr marL="342900" indent="-342900">
              <a:buFont typeface="Arial"/>
              <a:buChar char="•"/>
            </a:pP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907107" y="4046438"/>
            <a:ext cx="6129788" cy="258532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48A54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0</a:t>
            </a:r>
            <a:r>
              <a:rPr lang="ru-RU" sz="2400" b="1" dirty="0" smtClean="0"/>
              <a:t>  БАЛЛОВ</a:t>
            </a:r>
          </a:p>
          <a:p>
            <a:pPr algn="ctr"/>
            <a:endParaRPr lang="ru-RU" b="1" dirty="0" smtClean="0"/>
          </a:p>
          <a:p>
            <a:pPr marL="342900" indent="-342900">
              <a:buFont typeface="Arial"/>
              <a:buChar char="•"/>
            </a:pPr>
            <a:r>
              <a:rPr lang="ru-RU" sz="2400" b="1" dirty="0"/>
              <a:t>У учителя не сложилась целостная система оценивания на основе критериев и показателей в соответствии с ФГОС</a:t>
            </a:r>
            <a:r>
              <a:rPr lang="ru-RU" sz="2400" b="1" dirty="0" smtClean="0">
                <a:effectLst/>
              </a:rPr>
              <a:t> </a:t>
            </a:r>
          </a:p>
          <a:p>
            <a:pPr marL="342900" indent="-342900">
              <a:buFont typeface="Arial"/>
              <a:buChar char="•"/>
            </a:pPr>
            <a:endParaRPr lang="ru-RU" sz="2400" b="1" dirty="0"/>
          </a:p>
          <a:p>
            <a:endParaRPr lang="ru-RU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690648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3922" y="0"/>
            <a:ext cx="88929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9. Управление качеством собственной обучающей деятельности </a:t>
            </a:r>
            <a:endParaRPr lang="ru-RU" sz="2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1039" y="979166"/>
            <a:ext cx="7965856" cy="5632310"/>
          </a:xfrm>
          <a:prstGeom prst="rect">
            <a:avLst/>
          </a:prstGeom>
          <a:solidFill>
            <a:srgbClr val="CCFFCC"/>
          </a:solidFill>
          <a:ln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2 БАЛЛА</a:t>
            </a:r>
          </a:p>
          <a:p>
            <a:pPr marL="342900" indent="-342900">
              <a:buFont typeface="Arial"/>
              <a:buChar char="•"/>
            </a:pPr>
            <a:r>
              <a:rPr lang="ru-RU" sz="2400" b="1" dirty="0"/>
              <a:t>Учитель умеет проанализировать качество организационных условий и ресурсов урока, темы, курса и корректировать это качество по результатам анализа</a:t>
            </a:r>
          </a:p>
          <a:p>
            <a:endParaRPr lang="ru-RU" sz="2400" b="1" dirty="0"/>
          </a:p>
          <a:p>
            <a:pPr marL="342900" indent="-342900">
              <a:buFont typeface="Arial"/>
              <a:buChar char="•"/>
            </a:pPr>
            <a:r>
              <a:rPr lang="ru-RU" sz="2400" b="1" dirty="0"/>
              <a:t>Учитель демонстрирует высокий уровень навыков педагогической диагностики при  анализе урока, умеет проанализировать  удачи и промахи урока «по горячим следам».</a:t>
            </a:r>
            <a:r>
              <a:rPr lang="ru-RU" sz="2400" b="1" dirty="0" smtClean="0">
                <a:effectLst/>
              </a:rPr>
              <a:t> </a:t>
            </a:r>
          </a:p>
          <a:p>
            <a:pPr marL="342900" indent="-342900">
              <a:buFont typeface="Arial"/>
              <a:buChar char="•"/>
            </a:pPr>
            <a:endParaRPr lang="ru-RU" sz="2400" b="1" dirty="0"/>
          </a:p>
          <a:p>
            <a:pPr marL="342900" indent="-342900">
              <a:buFont typeface="Arial"/>
              <a:buChar char="•"/>
            </a:pPr>
            <a:endParaRPr lang="ru-RU" sz="2400" b="1" dirty="0" smtClean="0"/>
          </a:p>
          <a:p>
            <a:endParaRPr lang="ru-RU" sz="2400" b="1" dirty="0"/>
          </a:p>
          <a:p>
            <a:endParaRPr lang="ru-RU" sz="2400" b="1" dirty="0" smtClean="0"/>
          </a:p>
          <a:p>
            <a:endParaRPr lang="ru-RU" sz="24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866668" y="2356122"/>
            <a:ext cx="7170227" cy="4431983"/>
          </a:xfrm>
          <a:prstGeom prst="rect">
            <a:avLst/>
          </a:prstGeom>
          <a:solidFill>
            <a:srgbClr val="FFF3A3"/>
          </a:solidFill>
          <a:ln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1  БАЛЛ</a:t>
            </a:r>
          </a:p>
          <a:p>
            <a:endParaRPr lang="ru-RU" b="1" dirty="0" smtClean="0"/>
          </a:p>
          <a:p>
            <a:pPr marL="342900" indent="-342900">
              <a:buFont typeface="Arial"/>
              <a:buChar char="•"/>
            </a:pPr>
            <a:r>
              <a:rPr lang="ru-RU" sz="2400" b="1" dirty="0" smtClean="0"/>
              <a:t>Учитель недостаточно владеет навыками педагогической самодиагностики, практически не способен оперировать управленческой педагогической терминологией</a:t>
            </a:r>
          </a:p>
          <a:p>
            <a:pPr marL="342900" indent="-342900">
              <a:buFont typeface="Arial"/>
              <a:buChar char="•"/>
            </a:pPr>
            <a:endParaRPr lang="ru-RU" sz="2400" b="1" dirty="0"/>
          </a:p>
          <a:p>
            <a:pPr marL="342900" indent="-342900">
              <a:buFont typeface="Arial"/>
              <a:buChar char="•"/>
            </a:pPr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pPr marL="342900" indent="-342900">
              <a:buFont typeface="Arial"/>
              <a:buChar char="•"/>
            </a:pP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800003" y="4648682"/>
            <a:ext cx="6236892" cy="221599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48A54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0</a:t>
            </a:r>
            <a:r>
              <a:rPr lang="ru-RU" sz="2400" b="1" dirty="0" smtClean="0"/>
              <a:t>  БАЛЛОВ</a:t>
            </a:r>
          </a:p>
          <a:p>
            <a:pPr algn="ctr"/>
            <a:endParaRPr lang="ru-RU" b="1" dirty="0" smtClean="0"/>
          </a:p>
          <a:p>
            <a:pPr marL="342900" indent="-342900">
              <a:buFont typeface="Arial"/>
              <a:buChar char="•"/>
            </a:pPr>
            <a:r>
              <a:rPr lang="ru-RU" sz="2400" b="1" dirty="0" smtClean="0"/>
              <a:t>Учитель практически не владеет навыками управления в системе «учитель-ученик»</a:t>
            </a:r>
            <a:endParaRPr lang="ru-RU" sz="2400" b="1" dirty="0"/>
          </a:p>
          <a:p>
            <a:endParaRPr lang="ru-RU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551717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3922" y="0"/>
            <a:ext cx="88929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10. Результативность урока </a:t>
            </a:r>
            <a:endParaRPr lang="ru-RU" sz="2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1039" y="979166"/>
            <a:ext cx="7965856" cy="5632310"/>
          </a:xfrm>
          <a:prstGeom prst="rect">
            <a:avLst/>
          </a:prstGeom>
          <a:solidFill>
            <a:srgbClr val="CCFFCC"/>
          </a:solidFill>
          <a:ln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2 БАЛЛА</a:t>
            </a:r>
          </a:p>
          <a:p>
            <a:pPr algn="ctr"/>
            <a:endParaRPr lang="ru-RU" sz="2400" b="1" dirty="0" smtClean="0"/>
          </a:p>
          <a:p>
            <a:pPr marL="342900" indent="-342900">
              <a:buFont typeface="Arial"/>
              <a:buChar char="•"/>
            </a:pPr>
            <a:r>
              <a:rPr lang="ru-RU" sz="2400" b="1" dirty="0" smtClean="0"/>
              <a:t>Оптимальный  или достаточный уровень достижения  поставленных целей (65- 100% СОУ), выполнения всех задач.</a:t>
            </a:r>
          </a:p>
          <a:p>
            <a:endParaRPr lang="ru-RU" sz="2400" b="1" dirty="0" smtClean="0"/>
          </a:p>
          <a:p>
            <a:pPr marL="342900" indent="-342900">
              <a:buFont typeface="Arial"/>
              <a:buChar char="•"/>
            </a:pPr>
            <a:r>
              <a:rPr lang="ru-RU" sz="2400" b="1" dirty="0" smtClean="0"/>
              <a:t>После урока  ученики удовлетворены собственной деятельностью, у них хорошее настроение, отсутствие ощущения усталости.</a:t>
            </a:r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973773" y="2795349"/>
            <a:ext cx="7170227" cy="4062651"/>
          </a:xfrm>
          <a:prstGeom prst="rect">
            <a:avLst/>
          </a:prstGeom>
          <a:solidFill>
            <a:srgbClr val="FFF3A3"/>
          </a:solidFill>
          <a:ln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1  БАЛЛ</a:t>
            </a:r>
          </a:p>
          <a:p>
            <a:endParaRPr lang="ru-RU" b="1" dirty="0" smtClean="0"/>
          </a:p>
          <a:p>
            <a:pPr marL="342900" indent="-342900">
              <a:buFont typeface="Arial"/>
              <a:buChar char="•"/>
            </a:pPr>
            <a:r>
              <a:rPr lang="ru-RU" sz="2400" b="1" dirty="0" smtClean="0"/>
              <a:t>Недостаточный или критический уровень достижения  поставленных целей, выполнения всех задач (50-64%).</a:t>
            </a:r>
          </a:p>
          <a:p>
            <a:endParaRPr lang="ru-RU" sz="2400" b="1" dirty="0"/>
          </a:p>
          <a:p>
            <a:pPr marL="342900" indent="-342900">
              <a:buFont typeface="Arial"/>
              <a:buChar char="•"/>
            </a:pPr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pPr marL="342900" indent="-342900">
              <a:buFont typeface="Arial"/>
              <a:buChar char="•"/>
            </a:pP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493993" y="4519613"/>
            <a:ext cx="6650008" cy="221599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48A54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0</a:t>
            </a:r>
            <a:r>
              <a:rPr lang="ru-RU" sz="2400" b="1" dirty="0" smtClean="0"/>
              <a:t>  БАЛЛОВ</a:t>
            </a:r>
          </a:p>
          <a:p>
            <a:pPr algn="ctr"/>
            <a:endParaRPr lang="ru-RU" b="1" dirty="0" smtClean="0"/>
          </a:p>
          <a:p>
            <a:pPr marL="342900" indent="-342900">
              <a:buFont typeface="Arial"/>
              <a:buChar char="•"/>
            </a:pPr>
            <a:r>
              <a:rPr lang="ru-RU" sz="2400" b="1" dirty="0" smtClean="0"/>
              <a:t>Недопустимый уровень достижения поставленных задач (ниже 50% СОУ)</a:t>
            </a:r>
          </a:p>
          <a:p>
            <a:endParaRPr lang="ru-RU" sz="2400" b="1" dirty="0" smtClean="0"/>
          </a:p>
          <a:p>
            <a:pPr marL="342900" indent="-342900">
              <a:buFont typeface="Arial"/>
              <a:buChar char="•"/>
            </a:pPr>
            <a:r>
              <a:rPr lang="ru-RU" sz="2400" b="1" dirty="0" smtClean="0"/>
              <a:t>Учащиеся после урока уставшие. </a:t>
            </a:r>
          </a:p>
        </p:txBody>
      </p:sp>
    </p:spTree>
    <p:extLst>
      <p:ext uri="{BB962C8B-B14F-4D97-AF65-F5344CB8AC3E}">
        <p14:creationId xmlns:p14="http://schemas.microsoft.com/office/powerpoint/2010/main" val="2237493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515258" y="653176"/>
            <a:ext cx="8358188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" charset="0"/>
              </a:defRPr>
            </a:lvl9pPr>
          </a:lstStyle>
          <a:p>
            <a:pPr algn="ctr" eaLnBrk="1" hangingPunct="1"/>
            <a:r>
              <a:rPr lang="ru-RU" sz="3200" b="1" dirty="0">
                <a:solidFill>
                  <a:srgbClr val="800000"/>
                </a:solidFill>
                <a:latin typeface="Arial" charset="0"/>
              </a:rPr>
              <a:t>Галеева Наталья Львовна, </a:t>
            </a:r>
          </a:p>
          <a:p>
            <a:pPr algn="ctr" eaLnBrk="1" hangingPunct="1"/>
            <a:r>
              <a:rPr lang="ru-RU" sz="3200" b="1" dirty="0">
                <a:solidFill>
                  <a:srgbClr val="000000"/>
                </a:solidFill>
                <a:latin typeface="Arial" charset="0"/>
              </a:rPr>
              <a:t>профессор кафедры управления образовательными системами МПГУ,  </a:t>
            </a:r>
          </a:p>
          <a:p>
            <a:pPr algn="ctr" eaLnBrk="1" hangingPunct="1"/>
            <a:r>
              <a:rPr lang="ru-RU" sz="3200" b="1" dirty="0">
                <a:solidFill>
                  <a:srgbClr val="000000"/>
                </a:solidFill>
                <a:latin typeface="Arial" charset="0"/>
              </a:rPr>
              <a:t>доцент, канд. биол. наук,  </a:t>
            </a:r>
          </a:p>
          <a:p>
            <a:pPr algn="ctr" eaLnBrk="1" hangingPunct="1"/>
            <a:r>
              <a:rPr lang="ru-RU" sz="3200" b="1" dirty="0">
                <a:solidFill>
                  <a:srgbClr val="000000"/>
                </a:solidFill>
                <a:latin typeface="Arial" charset="0"/>
              </a:rPr>
              <a:t>Почетный работник </a:t>
            </a:r>
          </a:p>
          <a:p>
            <a:pPr algn="ctr" eaLnBrk="1" hangingPunct="1"/>
            <a:r>
              <a:rPr lang="ru-RU" sz="3200" b="1" dirty="0">
                <a:solidFill>
                  <a:srgbClr val="000000"/>
                </a:solidFill>
                <a:latin typeface="Arial" charset="0"/>
              </a:rPr>
              <a:t>среднего общего образования, </a:t>
            </a:r>
          </a:p>
          <a:p>
            <a:pPr algn="ctr" eaLnBrk="1" hangingPunct="1"/>
            <a:r>
              <a:rPr lang="ru-RU" sz="3200" b="1" dirty="0">
                <a:solidFill>
                  <a:srgbClr val="000000"/>
                </a:solidFill>
                <a:latin typeface="Arial" charset="0"/>
              </a:rPr>
              <a:t>«Учитель года Москвы -2003»</a:t>
            </a:r>
          </a:p>
        </p:txBody>
      </p:sp>
      <p:sp>
        <p:nvSpPr>
          <p:cNvPr id="2" name="Горизонтальный свиток 1"/>
          <p:cNvSpPr/>
          <p:nvPr/>
        </p:nvSpPr>
        <p:spPr>
          <a:xfrm>
            <a:off x="1499455" y="4192606"/>
            <a:ext cx="6410937" cy="2523873"/>
          </a:xfrm>
          <a:prstGeom prst="horizontalScroll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Сайты: </a:t>
            </a:r>
          </a:p>
          <a:p>
            <a:pPr algn="ctr"/>
            <a:r>
              <a:rPr lang="en-US" sz="3200" b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galeeva-n.ru</a:t>
            </a:r>
            <a:endParaRPr lang="ru-RU" sz="3200" b="1" dirty="0" smtClean="0">
              <a:solidFill>
                <a:srgbClr val="800000"/>
              </a:solidFill>
              <a:latin typeface="Arial" charset="0"/>
              <a:cs typeface="Arial" charset="0"/>
            </a:endParaRPr>
          </a:p>
          <a:p>
            <a:pPr algn="ctr"/>
            <a:r>
              <a:rPr lang="en-US" sz="3200" b="1" dirty="0" err="1" smtClean="0">
                <a:solidFill>
                  <a:srgbClr val="800000"/>
                </a:solidFill>
                <a:latin typeface="Arial" charset="0"/>
                <a:cs typeface="Arial" charset="0"/>
              </a:rPr>
              <a:t>technologia-isud.ru</a:t>
            </a:r>
            <a:endParaRPr lang="ru-RU" sz="3200" b="1" dirty="0" smtClean="0">
              <a:solidFill>
                <a:srgbClr val="8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73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672238"/>
              </p:ext>
            </p:extLst>
          </p:nvPr>
        </p:nvGraphicFramePr>
        <p:xfrm>
          <a:off x="251026" y="59073"/>
          <a:ext cx="8737811" cy="666429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10909"/>
                <a:gridCol w="5840631"/>
                <a:gridCol w="502052"/>
                <a:gridCol w="457754"/>
                <a:gridCol w="502053"/>
                <a:gridCol w="424412"/>
              </a:tblGrid>
              <a:tr h="541449">
                <a:tc rowSpan="2"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Компе-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тенции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 учителя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 algn="ctr">
                        <a:buNone/>
                        <a:tabLst>
                          <a:tab pos="540385" algn="l"/>
                        </a:tabLst>
                      </a:pPr>
                      <a:endParaRPr lang="ru-RU" sz="1400" dirty="0" smtClean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indent="0" algn="ctr">
                        <a:buNone/>
                        <a:tabLst>
                          <a:tab pos="540385" algn="l"/>
                        </a:tabLs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</a:rPr>
                        <a:t>КРИТЕРИИ ОЦЕНКИ </a:t>
                      </a:r>
                    </a:p>
                    <a:p>
                      <a:pPr marL="0" indent="0" algn="ctr">
                        <a:buNone/>
                        <a:tabLst>
                          <a:tab pos="540385" algn="l"/>
                        </a:tabLs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</a:rPr>
                        <a:t>КАЧЕСТВА УЧЕБНОГО ЗАНЯТИЯ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</a:rPr>
                        <a:t>Дата, ФИО и  должность</a:t>
                      </a:r>
                      <a:endParaRPr lang="ru-RU" sz="1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219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2199">
                <a:tc rowSpan="3"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ПРЕД-МЕТ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540385" algn="l"/>
                        </a:tabLst>
                      </a:pPr>
                      <a:r>
                        <a:rPr lang="ru-RU" sz="1600" dirty="0" smtClean="0">
                          <a:effectLst/>
                          <a:latin typeface="+mn-lt"/>
                        </a:rPr>
                        <a:t>1. Требования </a:t>
                      </a:r>
                      <a:r>
                        <a:rPr lang="ru-RU" sz="1600" dirty="0">
                          <a:effectLst/>
                          <a:latin typeface="+mn-lt"/>
                        </a:rPr>
                        <a:t>Стандартов к предметному содержанию</a:t>
                      </a:r>
                    </a:p>
                  </a:txBody>
                  <a:tcPr marL="114300" marR="1143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2037">
                <a:tc vMerge="1"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2.   Развитие личностной сферы ученика средствами предмета </a:t>
                      </a:r>
                      <a:endParaRPr lang="ru-RU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05149">
                <a:tc vMerge="1"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3. Использование заданий, развивающих УУД на уроках предмета </a:t>
                      </a:r>
                      <a:endParaRPr lang="ru-RU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5149">
                <a:tc rowSpan="2"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ПС-ПЕД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4. Учет  и развитие мотивации и психофизиологической сферы учащихся </a:t>
                      </a:r>
                      <a:endParaRPr lang="ru-RU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</a:tr>
              <a:tr h="605149">
                <a:tc vMerge="1"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5. Обеспечение целевой психолого-педагогической поддержки обучающихся </a:t>
                      </a:r>
                      <a:endParaRPr lang="ru-RU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</a:tr>
              <a:tr h="640814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ВАЛЕОЛ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6. Требования ЗСС в содержании, структуре урока, в работе с оборудованием и учете данных о детях с ОВЗ </a:t>
                      </a:r>
                      <a:endParaRPr lang="ru-RU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</a:tr>
              <a:tr h="355014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КОМ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7.Стиль и формы педагогического взаимодействия на уроке </a:t>
                      </a:r>
                      <a:endParaRPr lang="ru-RU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5149">
                <a:tc rowSpan="2"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УПРАВЛ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8. Управление организацией учебной деятельности обучающихся через систему оценивания </a:t>
                      </a:r>
                      <a:endParaRPr lang="ru-RU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4098">
                <a:tc vMerge="1"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9. Управление собственной обучающей деятельностью </a:t>
                      </a:r>
                      <a:endParaRPr lang="ru-RU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4585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10. Результативность урока: 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2199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Качество урока  </a:t>
                      </a:r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</a:t>
                      </a:r>
                      <a:r>
                        <a:rPr lang="ru-RU" sz="1400" b="1" u="sng" dirty="0" smtClean="0">
                          <a:effectLst/>
                          <a:latin typeface="Times New Roman"/>
                          <a:ea typeface="Times New Roman"/>
                        </a:rPr>
                        <a:t>_Сумма </a:t>
                      </a:r>
                      <a:r>
                        <a:rPr lang="ru-RU" sz="1400" b="1" u="sng" dirty="0">
                          <a:effectLst/>
                          <a:latin typeface="Times New Roman"/>
                          <a:ea typeface="Times New Roman"/>
                        </a:rPr>
                        <a:t>баллов х 100</a:t>
                      </a:r>
                      <a:r>
                        <a:rPr lang="ru-RU" sz="1400" b="1" u="sng" dirty="0" smtClean="0"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u="sng" dirty="0" smtClean="0"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60%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 rot="21031477">
            <a:off x="1187028" y="2503810"/>
            <a:ext cx="5116154" cy="1569660"/>
          </a:xfrm>
          <a:prstGeom prst="rect">
            <a:avLst/>
          </a:prstGeom>
          <a:solidFill>
            <a:srgbClr val="CCFFCC"/>
          </a:solidFill>
          <a:ln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r>
              <a:rPr lang="ru-RU" sz="2400" b="1" dirty="0"/>
              <a:t>100–85% – оптимальный </a:t>
            </a:r>
            <a:r>
              <a:rPr lang="ru-RU" sz="2400" b="1" dirty="0" smtClean="0"/>
              <a:t>уровень</a:t>
            </a:r>
          </a:p>
          <a:p>
            <a:r>
              <a:rPr lang="ru-RU" sz="2400" dirty="0" smtClean="0">
                <a:effectLst/>
              </a:rPr>
              <a:t> </a:t>
            </a:r>
            <a:r>
              <a:rPr lang="ru-RU" sz="2400" b="1" dirty="0"/>
              <a:t>84–60% – допустимый уровень,</a:t>
            </a:r>
            <a:endParaRPr lang="ru-RU" sz="2400" dirty="0"/>
          </a:p>
          <a:p>
            <a:r>
              <a:rPr lang="ru-RU" sz="2400" b="1" dirty="0"/>
              <a:t>59–50% – критический </a:t>
            </a:r>
            <a:r>
              <a:rPr lang="ru-RU" sz="2400" b="1" dirty="0" smtClean="0"/>
              <a:t>уровень,</a:t>
            </a:r>
            <a:r>
              <a:rPr lang="ru-RU" sz="2400" b="1" i="1" dirty="0" smtClean="0"/>
              <a:t> </a:t>
            </a:r>
          </a:p>
          <a:p>
            <a:r>
              <a:rPr lang="ru-RU" sz="2400" b="1" dirty="0" smtClean="0"/>
              <a:t>менее </a:t>
            </a:r>
            <a:r>
              <a:rPr lang="ru-RU" sz="2400" b="1" dirty="0"/>
              <a:t>50% – недопустимый уровень</a:t>
            </a:r>
            <a:r>
              <a:rPr lang="ru-RU" sz="2400" dirty="0" smtClean="0">
                <a:effectLst/>
              </a:rPr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59885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461055" y="879099"/>
            <a:ext cx="6155101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dirty="0" smtClean="0">
                <a:ln>
                  <a:solidFill>
                    <a:srgbClr val="000000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Показатели и уровневые</a:t>
            </a:r>
          </a:p>
          <a:p>
            <a:pPr algn="ctr"/>
            <a:r>
              <a:rPr lang="ru-RU" sz="4400" dirty="0" smtClean="0">
                <a:ln>
                  <a:solidFill>
                    <a:srgbClr val="000000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дескрипторы</a:t>
            </a:r>
          </a:p>
          <a:p>
            <a:pPr algn="ctr"/>
            <a:r>
              <a:rPr lang="ru-RU" sz="4400" dirty="0" smtClean="0">
                <a:ln>
                  <a:solidFill>
                    <a:srgbClr val="000000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для анализа урока: </a:t>
            </a:r>
            <a:endParaRPr lang="ru-RU" sz="4400" dirty="0">
              <a:ln>
                <a:solidFill>
                  <a:srgbClr val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9" name="Изображение 8" descr="visio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315" y="3442387"/>
            <a:ext cx="2687326" cy="2926028"/>
          </a:xfrm>
          <a:prstGeom prst="rect">
            <a:avLst/>
          </a:prstGeom>
          <a:ln>
            <a:solidFill>
              <a:srgbClr val="000000"/>
            </a:solidFill>
          </a:ln>
        </p:spPr>
      </p:pic>
    </p:spTree>
    <p:extLst>
      <p:ext uri="{BB962C8B-B14F-4D97-AF65-F5344CB8AC3E}">
        <p14:creationId xmlns:p14="http://schemas.microsoft.com/office/powerpoint/2010/main" val="200282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05416" y="240797"/>
            <a:ext cx="80033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1. Требования </a:t>
            </a:r>
            <a:r>
              <a:rPr lang="ru-RU" sz="2400" b="1" dirty="0"/>
              <a:t>Стандартов к предметному содержанию и способам обучения</a:t>
            </a:r>
            <a:r>
              <a:rPr lang="ru-RU" sz="2400" b="1" dirty="0" smtClean="0">
                <a:effectLst/>
              </a:rPr>
              <a:t> 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21493" y="1215501"/>
            <a:ext cx="8239567" cy="4801314"/>
          </a:xfrm>
          <a:prstGeom prst="rect">
            <a:avLst/>
          </a:prstGeom>
          <a:solidFill>
            <a:srgbClr val="CCFFCC"/>
          </a:solidFill>
          <a:ln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2 БАЛЛА</a:t>
            </a:r>
          </a:p>
          <a:p>
            <a:endParaRPr lang="ru-RU" b="1" dirty="0" smtClean="0"/>
          </a:p>
          <a:p>
            <a:pPr marL="342900" indent="-342900">
              <a:buFont typeface="Arial"/>
              <a:buChar char="•"/>
            </a:pPr>
            <a:r>
              <a:rPr lang="ru-RU" sz="2400" b="1" dirty="0" smtClean="0"/>
              <a:t>Содержание </a:t>
            </a:r>
            <a:r>
              <a:rPr lang="ru-RU" sz="2400" b="1" dirty="0"/>
              <a:t>учебного материала соответствует  требованиям </a:t>
            </a:r>
            <a:r>
              <a:rPr lang="ru-RU" sz="2400" b="1" dirty="0" smtClean="0"/>
              <a:t>Стандартов.</a:t>
            </a:r>
          </a:p>
          <a:p>
            <a:endParaRPr lang="ru-RU" sz="2400" b="1" dirty="0" smtClean="0"/>
          </a:p>
          <a:p>
            <a:pPr marL="342900" indent="-342900">
              <a:buFont typeface="Arial"/>
              <a:buChar char="•"/>
            </a:pPr>
            <a:r>
              <a:rPr lang="ru-RU" sz="2400" b="1" dirty="0" smtClean="0">
                <a:effectLst/>
              </a:rPr>
              <a:t> Выбор программы и/или её модификация произведена в соответствии с образовательной программой школы и с </a:t>
            </a:r>
            <a:r>
              <a:rPr lang="ru-RU" sz="2400" b="1" dirty="0" smtClean="0">
                <a:solidFill>
                  <a:srgbClr val="000000"/>
                </a:solidFill>
                <a:effectLst/>
              </a:rPr>
              <a:t>учетом уровня учебно - познавательных возможностей детей, это отражено в Рабочей Программе учителя</a:t>
            </a:r>
          </a:p>
          <a:p>
            <a:pPr marL="342900" indent="-342900">
              <a:buFont typeface="Arial"/>
              <a:buChar char="•"/>
            </a:pPr>
            <a:endParaRPr lang="ru-RU" sz="2400" b="1" dirty="0" smtClean="0">
              <a:solidFill>
                <a:srgbClr val="000000"/>
              </a:solidFill>
              <a:effectLst/>
            </a:endParaRPr>
          </a:p>
          <a:p>
            <a:pPr marL="342900" indent="-342900">
              <a:buFont typeface="Arial"/>
              <a:buChar char="•"/>
            </a:pPr>
            <a:r>
              <a:rPr lang="ru-RU" sz="2400" b="1" dirty="0"/>
              <a:t>Учитель умело выбирает методику или технологию предметного обучения, обеспечивающие оптимальный результат обучения для данного контингента</a:t>
            </a:r>
            <a:r>
              <a:rPr lang="ru-RU" sz="2400" b="1" dirty="0" smtClean="0">
                <a:effectLst/>
              </a:rPr>
              <a:t> 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05416" y="1825502"/>
            <a:ext cx="8239567" cy="4431983"/>
          </a:xfrm>
          <a:prstGeom prst="rect">
            <a:avLst/>
          </a:prstGeom>
          <a:solidFill>
            <a:srgbClr val="FFF3A3"/>
          </a:solidFill>
          <a:ln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1  БАЛЛ</a:t>
            </a:r>
          </a:p>
          <a:p>
            <a:endParaRPr lang="ru-RU" b="1" dirty="0" smtClean="0"/>
          </a:p>
          <a:p>
            <a:pPr marL="342900" indent="-342900">
              <a:buFont typeface="Arial"/>
              <a:buChar char="•"/>
            </a:pPr>
            <a:r>
              <a:rPr lang="ru-RU" sz="2400" b="1" dirty="0" smtClean="0"/>
              <a:t>Содержание учебного материала  не всегда соответствует требованиям стандарта – иногда неправомочно завышается, а иногда – занижается.</a:t>
            </a:r>
          </a:p>
          <a:p>
            <a:pPr marL="342900" indent="-342900">
              <a:buFont typeface="Arial"/>
              <a:buChar char="•"/>
            </a:pPr>
            <a:endParaRPr lang="ru-RU" sz="2400" b="1" dirty="0" smtClean="0"/>
          </a:p>
          <a:p>
            <a:pPr marL="342900" indent="-342900">
              <a:buFont typeface="Arial"/>
              <a:buChar char="•"/>
            </a:pPr>
            <a:r>
              <a:rPr lang="ru-RU" sz="2400" b="1" dirty="0" smtClean="0">
                <a:effectLst/>
              </a:rPr>
              <a:t> При выборе программы учитель недостаточно полно производит педагогический анализ учебно-познавательных возможностей детей, не всегда может объяснить свой выбор содержания или коррекции задач программы, исходя из особенностей контингента и задач школы </a:t>
            </a:r>
            <a:endParaRPr lang="ru-RU" sz="24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53079" y="2588946"/>
            <a:ext cx="8239567" cy="40626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0  БАЛЛОВ</a:t>
            </a:r>
          </a:p>
          <a:p>
            <a:endParaRPr lang="ru-RU" b="1" dirty="0" smtClean="0"/>
          </a:p>
          <a:p>
            <a:pPr marL="342900" indent="-342900">
              <a:buFont typeface="Arial"/>
              <a:buChar char="•"/>
            </a:pPr>
            <a:r>
              <a:rPr lang="ru-RU" sz="2400" b="1" dirty="0" smtClean="0"/>
              <a:t>При отборе учебного содержания учитель не руководствуется требованиями ФГОС.</a:t>
            </a:r>
          </a:p>
          <a:p>
            <a:endParaRPr lang="ru-RU" sz="2400" b="1" dirty="0" smtClean="0"/>
          </a:p>
          <a:p>
            <a:pPr marL="342900" indent="-342900">
              <a:buFont typeface="Arial"/>
              <a:buChar char="•"/>
            </a:pPr>
            <a:r>
              <a:rPr lang="ru-RU" sz="2400" b="1" dirty="0" smtClean="0">
                <a:effectLst/>
              </a:rPr>
              <a:t>Учитель практически не может связать собственный выбор программы обучения с задачами школы и особенностями контингента </a:t>
            </a:r>
          </a:p>
          <a:p>
            <a:pPr marL="342900" indent="-342900">
              <a:buFont typeface="Arial"/>
              <a:buChar char="•"/>
            </a:pPr>
            <a:endParaRPr lang="ru-RU" sz="2400" b="1" dirty="0"/>
          </a:p>
          <a:p>
            <a:pPr marL="342900" indent="-342900">
              <a:buFont typeface="Arial"/>
              <a:buChar char="•"/>
            </a:pPr>
            <a:r>
              <a:rPr lang="ru-RU" sz="2400" b="1" dirty="0" smtClean="0">
                <a:effectLst/>
              </a:rPr>
              <a:t>Содержание не соответствует  Рабочей Программе или Рабочая программа отсутствует</a:t>
            </a:r>
          </a:p>
        </p:txBody>
      </p:sp>
    </p:spTree>
    <p:extLst>
      <p:ext uri="{BB962C8B-B14F-4D97-AF65-F5344CB8AC3E}">
        <p14:creationId xmlns:p14="http://schemas.microsoft.com/office/powerpoint/2010/main" val="2130540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5416" y="240797"/>
            <a:ext cx="80033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2.   Развитие личностной сферы ученика средствами предмета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027" y="1338154"/>
            <a:ext cx="7575086" cy="2585323"/>
          </a:xfrm>
          <a:prstGeom prst="rect">
            <a:avLst/>
          </a:prstGeom>
          <a:solidFill>
            <a:srgbClr val="CCFFCC"/>
          </a:solidFill>
          <a:ln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2 БАЛЛА</a:t>
            </a:r>
          </a:p>
          <a:p>
            <a:endParaRPr lang="ru-RU" b="1" dirty="0" smtClean="0"/>
          </a:p>
          <a:p>
            <a:pPr marL="342900" indent="-342900">
              <a:buFont typeface="Arial"/>
              <a:buChar char="•"/>
            </a:pPr>
            <a:r>
              <a:rPr lang="ru-RU" sz="2400" b="1" dirty="0" smtClean="0"/>
              <a:t>Учитель умело акцентирует социализирующее предметное содержание урока,  формы  работы, развивающие личностные качества учеников в соответствии с требованиями ФГОС, </a:t>
            </a:r>
          </a:p>
          <a:p>
            <a:pPr marL="342900" indent="-342900">
              <a:buFont typeface="Arial"/>
              <a:buChar char="•"/>
            </a:pPr>
            <a:r>
              <a:rPr lang="ru-RU" sz="2400" b="1" dirty="0" smtClean="0"/>
              <a:t>умеет самостоятельно проектировать такие задания 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53080" y="3000147"/>
            <a:ext cx="7353591" cy="1846659"/>
          </a:xfrm>
          <a:prstGeom prst="rect">
            <a:avLst/>
          </a:prstGeom>
          <a:solidFill>
            <a:srgbClr val="FFF3A3"/>
          </a:solidFill>
          <a:ln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1  БАЛЛ</a:t>
            </a:r>
          </a:p>
          <a:p>
            <a:endParaRPr lang="ru-RU" b="1" dirty="0" smtClean="0"/>
          </a:p>
          <a:p>
            <a:pPr marL="342900" indent="-342900">
              <a:buFont typeface="Arial"/>
              <a:buChar char="•"/>
            </a:pPr>
            <a:r>
              <a:rPr lang="ru-RU" sz="2400" b="1" dirty="0" smtClean="0"/>
              <a:t>В Рабочей программе личностные результаты для данной темы прописаны, но на уроке это практически не реализовано </a:t>
            </a:r>
            <a:endParaRPr lang="ru-RU" sz="24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25600" y="4425240"/>
            <a:ext cx="7501253" cy="14773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0  БАЛЛОВ</a:t>
            </a:r>
          </a:p>
          <a:p>
            <a:endParaRPr lang="ru-RU" b="1" dirty="0" smtClean="0"/>
          </a:p>
          <a:p>
            <a:pPr marL="342900" indent="-342900">
              <a:buFont typeface="Arial"/>
              <a:buChar char="•"/>
            </a:pPr>
            <a:r>
              <a:rPr lang="ru-RU" sz="2400" b="1" dirty="0" smtClean="0"/>
              <a:t>Личностные результаты темы не прописаны в Рабочей программе, не реализованы на уроке</a:t>
            </a:r>
          </a:p>
        </p:txBody>
      </p:sp>
    </p:spTree>
    <p:extLst>
      <p:ext uri="{BB962C8B-B14F-4D97-AF65-F5344CB8AC3E}">
        <p14:creationId xmlns:p14="http://schemas.microsoft.com/office/powerpoint/2010/main" val="910341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05416" y="44584"/>
            <a:ext cx="80033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3. Использование заданий, развивающих УУД на уроке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" y="664720"/>
            <a:ext cx="9144000" cy="6001642"/>
          </a:xfrm>
          <a:prstGeom prst="rect">
            <a:avLst/>
          </a:prstGeom>
          <a:solidFill>
            <a:srgbClr val="CCFFCC"/>
          </a:solidFill>
          <a:ln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2 БАЛЛА</a:t>
            </a:r>
            <a:endParaRPr lang="ru-RU" b="1" dirty="0" smtClean="0"/>
          </a:p>
          <a:p>
            <a:pPr marL="342900" indent="-342900">
              <a:buFont typeface="Arial"/>
              <a:buChar char="•"/>
            </a:pPr>
            <a:r>
              <a:rPr lang="ru-RU" sz="2400" dirty="0" smtClean="0"/>
              <a:t>Формы разнообразных приемов развивающего обучения подобраны в соответствиями с целями урока  Использование этих приемов в учебной деятельности дифференцировано и/или достаточно индивидуализировано. Объем развивающих заданий оптимален для данного урока и данного класса.</a:t>
            </a:r>
          </a:p>
          <a:p>
            <a:pPr marL="342900" indent="-342900">
              <a:buFont typeface="Arial"/>
              <a:buChar char="•"/>
            </a:pPr>
            <a:r>
              <a:rPr lang="ru-RU" sz="2400" b="1" i="1" dirty="0" smtClean="0"/>
              <a:t>Развитие регулятивных УУД:</a:t>
            </a:r>
            <a:r>
              <a:rPr lang="ru-RU" sz="2400" dirty="0" smtClean="0"/>
              <a:t> учитель организует  представление  учащимся целей урока, обязательных результатов обучения в соответствии с обязательным минимумом. Связывает цели урока с общими целями темы. Показывает, как цели данного урока будут проверяться в к/р. Отрабатывает навыки самостоятельного  составления плана учебной работы на этом этапе.</a:t>
            </a:r>
          </a:p>
          <a:p>
            <a:pPr marL="342900" indent="-342900">
              <a:buFont typeface="Arial"/>
              <a:buChar char="•"/>
            </a:pPr>
            <a:r>
              <a:rPr lang="ru-RU" sz="2400" dirty="0" smtClean="0"/>
              <a:t>Открывает для ученика цели развития УУД. </a:t>
            </a:r>
            <a:r>
              <a:rPr lang="ru-RU" sz="2400" b="1" dirty="0"/>
              <a:t> </a:t>
            </a:r>
            <a:r>
              <a:rPr lang="ru-RU" sz="2400" dirty="0" smtClean="0"/>
              <a:t>Связывает  </a:t>
            </a:r>
            <a:r>
              <a:rPr lang="ru-RU" sz="2400" dirty="0"/>
              <a:t>представляемые цели и результаты с субъектным опытом учеников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69157" y="1487618"/>
            <a:ext cx="8774844" cy="5170646"/>
          </a:xfrm>
          <a:prstGeom prst="rect">
            <a:avLst/>
          </a:prstGeom>
          <a:solidFill>
            <a:srgbClr val="FFF3A3"/>
          </a:solidFill>
          <a:ln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1  БАЛЛ</a:t>
            </a:r>
          </a:p>
          <a:p>
            <a:endParaRPr lang="ru-RU" b="1" dirty="0" smtClean="0"/>
          </a:p>
          <a:p>
            <a:pPr marL="342900" indent="-342900">
              <a:buFont typeface="Arial"/>
              <a:buChar char="•"/>
            </a:pPr>
            <a:r>
              <a:rPr lang="ru-RU" sz="2400" b="1" dirty="0" smtClean="0"/>
              <a:t>Приемы развивающего обучения используются, но недостаточно оптимально: </a:t>
            </a:r>
          </a:p>
          <a:p>
            <a:r>
              <a:rPr lang="ru-RU" sz="2400" b="1" dirty="0" smtClean="0"/>
              <a:t>- слишком велико или недостаточно их количество;</a:t>
            </a:r>
          </a:p>
          <a:p>
            <a:pPr marL="342900" indent="-342900">
              <a:buFontTx/>
              <a:buChar char="-"/>
            </a:pPr>
            <a:r>
              <a:rPr lang="ru-RU" sz="2400" b="1" dirty="0" smtClean="0"/>
              <a:t>конкретные формы развивающих заданий практически не связаны с особенностями детей именно этого класса.</a:t>
            </a:r>
          </a:p>
          <a:p>
            <a:pPr marL="342900" indent="-342900">
              <a:buFont typeface="Arial"/>
              <a:buChar char="•"/>
            </a:pPr>
            <a:r>
              <a:rPr lang="ru-RU" sz="2400" b="1" dirty="0" smtClean="0"/>
              <a:t>Учитель предъявляет ученикам цели урока,  но не связывает их конструктивно с общей темой и с содержание к/р. Предъявляются преимущественно предметные цели. Развивающие и социализирующие цели раскрываются недостаточно.</a:t>
            </a:r>
          </a:p>
          <a:p>
            <a:pPr marL="342900" indent="-342900">
              <a:buFont typeface="Arial"/>
              <a:buChar char="•"/>
            </a:pPr>
            <a:r>
              <a:rPr lang="ru-RU" sz="2400" b="1" dirty="0" smtClean="0"/>
              <a:t>Учитель предъявляет готовый план урока, без обсуждения с учащимися.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642748" y="2843629"/>
            <a:ext cx="7501253" cy="40626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0  БАЛЛОВ</a:t>
            </a:r>
          </a:p>
          <a:p>
            <a:endParaRPr lang="ru-RU" b="1" dirty="0" smtClean="0"/>
          </a:p>
          <a:p>
            <a:pPr marL="342900" indent="-342900">
              <a:buFont typeface="Arial"/>
              <a:buChar char="•"/>
            </a:pPr>
            <a:r>
              <a:rPr lang="ru-RU" sz="2400" b="1" dirty="0" smtClean="0"/>
              <a:t>Развивающие формы заданий практически не применяются или их применение бессистемно, не связано с Рабочей программой.</a:t>
            </a:r>
          </a:p>
          <a:p>
            <a:pPr marL="342900" indent="-342900">
              <a:buFont typeface="Arial"/>
              <a:buChar char="•"/>
            </a:pPr>
            <a:r>
              <a:rPr lang="ru-RU" sz="2400" b="1" dirty="0" smtClean="0"/>
              <a:t>Цели и план урока вообще не предъявляются,   либо предъявляются  без связи с общей темой и дальнейшей проверкой в к/р.</a:t>
            </a:r>
          </a:p>
          <a:p>
            <a:pPr marL="342900" indent="-342900">
              <a:buFont typeface="Arial"/>
              <a:buChar char="•"/>
            </a:pPr>
            <a:r>
              <a:rPr lang="ru-RU" sz="2400" b="1" dirty="0" smtClean="0"/>
              <a:t>Предъявляются только предметные цели. Развивающие цели остаются скрытыми для учащихся. </a:t>
            </a:r>
          </a:p>
        </p:txBody>
      </p:sp>
    </p:spTree>
    <p:extLst>
      <p:ext uri="{BB962C8B-B14F-4D97-AF65-F5344CB8AC3E}">
        <p14:creationId xmlns:p14="http://schemas.microsoft.com/office/powerpoint/2010/main" val="1270503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5416" y="0"/>
            <a:ext cx="80033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4. </a:t>
            </a:r>
            <a:r>
              <a:rPr lang="ru-RU" sz="2400" b="1" dirty="0" smtClean="0"/>
              <a:t>Учет  и развитие мотивации и психофизиологической сферы учащихся </a:t>
            </a:r>
            <a:endParaRPr lang="ru-RU" sz="2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027" y="956618"/>
            <a:ext cx="8669202" cy="5909309"/>
          </a:xfrm>
          <a:prstGeom prst="rect">
            <a:avLst/>
          </a:prstGeom>
          <a:solidFill>
            <a:srgbClr val="CCFFCC"/>
          </a:solidFill>
          <a:ln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2 БАЛЛА</a:t>
            </a:r>
          </a:p>
          <a:p>
            <a:endParaRPr lang="ru-RU" b="1" dirty="0" smtClean="0"/>
          </a:p>
          <a:p>
            <a:r>
              <a:rPr lang="ru-RU" sz="2400" b="1" dirty="0"/>
              <a:t>Учитель применяет  разные приемы мотивации учащихся - на результат и  на деятельность, учитывает уровень сформированности мотивационно-потребностной и эмоционально-волевой сферы учащихся для отбора социальных, познавательных, эмоциональных или волевых приемов мотивации.</a:t>
            </a:r>
          </a:p>
          <a:p>
            <a:r>
              <a:rPr lang="ru-RU" sz="2400" b="1" dirty="0"/>
              <a:t> </a:t>
            </a:r>
          </a:p>
          <a:p>
            <a:r>
              <a:rPr lang="ru-RU" sz="2400" b="1" dirty="0"/>
              <a:t>Учитель использует данные о векторе интересов учащихся,  «профиль» класса  на этапе мотивации учащихся.</a:t>
            </a:r>
          </a:p>
          <a:p>
            <a:r>
              <a:rPr lang="ru-RU" sz="2400" b="1" dirty="0"/>
              <a:t>Учитель использует на уроке приемы, развивающие психофизиологические внутренние ресурсы ученика память, внимание</a:t>
            </a:r>
          </a:p>
          <a:p>
            <a:r>
              <a:rPr lang="ru-RU" sz="2400" b="1" dirty="0"/>
              <a:t>Обучает эффективным приемам запоминания, концентрации внимания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69156" y="2056686"/>
            <a:ext cx="8774844" cy="4801314"/>
          </a:xfrm>
          <a:prstGeom prst="rect">
            <a:avLst/>
          </a:prstGeom>
          <a:solidFill>
            <a:srgbClr val="FFF3A3"/>
          </a:solidFill>
          <a:ln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1  БАЛЛ</a:t>
            </a:r>
          </a:p>
          <a:p>
            <a:endParaRPr lang="ru-RU" b="1" dirty="0" smtClean="0"/>
          </a:p>
          <a:p>
            <a:pPr marL="342900" indent="-342900">
              <a:buFont typeface="Arial"/>
              <a:buChar char="•"/>
            </a:pPr>
            <a:r>
              <a:rPr lang="ru-RU" sz="2400" b="1" dirty="0"/>
              <a:t>Учитель осознает важность этапа мотивации, использует набор приемов мотивации. </a:t>
            </a:r>
          </a:p>
          <a:p>
            <a:endParaRPr lang="ru-RU" sz="2400" b="1" dirty="0"/>
          </a:p>
          <a:p>
            <a:pPr marL="342900" indent="-342900">
              <a:buFont typeface="Arial"/>
              <a:buChar char="•"/>
            </a:pPr>
            <a:r>
              <a:rPr lang="ru-RU" sz="2400" b="1" dirty="0"/>
              <a:t>Однако отбор приемов мотивации для конкретного класса или для конкретного ученика производится учителем чаще всего интуитивно, без опоры на педагогической анализ.</a:t>
            </a:r>
          </a:p>
          <a:p>
            <a:endParaRPr lang="ru-RU" sz="2400" b="1" dirty="0"/>
          </a:p>
          <a:p>
            <a:pPr marL="342900" indent="-342900">
              <a:buFont typeface="Arial"/>
              <a:buChar char="•"/>
            </a:pPr>
            <a:r>
              <a:rPr lang="ru-RU" sz="2400" b="1" dirty="0"/>
              <a:t>Учитель практически не учитывает  в проектировании заданий их дидактический потенциал, обеспечивающий развитие памяти и внимания, учета модальности и ФДП</a:t>
            </a:r>
            <a:r>
              <a:rPr lang="ru-RU" sz="2400" b="1" dirty="0" smtClean="0">
                <a:effectLst/>
              </a:rPr>
              <a:t> </a:t>
            </a:r>
          </a:p>
          <a:p>
            <a:pPr marL="342900" indent="-342900">
              <a:buFont typeface="Arial"/>
              <a:buChar char="•"/>
            </a:pPr>
            <a:endParaRPr lang="ru-RU" sz="2400" b="1" dirty="0" smtClean="0"/>
          </a:p>
        </p:txBody>
      </p:sp>
      <p:sp>
        <p:nvSpPr>
          <p:cNvPr id="8" name="Прямоугольник 7"/>
          <p:cNvSpPr/>
          <p:nvPr/>
        </p:nvSpPr>
        <p:spPr>
          <a:xfrm>
            <a:off x="2249183" y="4134982"/>
            <a:ext cx="6894817" cy="258532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0  БАЛЛОВ</a:t>
            </a:r>
          </a:p>
          <a:p>
            <a:endParaRPr lang="ru-RU" b="1" dirty="0" smtClean="0"/>
          </a:p>
          <a:p>
            <a:pPr marL="342900" indent="-342900">
              <a:buFont typeface="Arial"/>
              <a:buChar char="•"/>
            </a:pPr>
            <a:r>
              <a:rPr lang="ru-RU" sz="2400" b="1" dirty="0"/>
              <a:t>Используемые приемы мотивации не  учитывают данные о детях конкретного класса</a:t>
            </a:r>
          </a:p>
          <a:p>
            <a:endParaRPr lang="ru-RU" sz="2400" b="1" dirty="0"/>
          </a:p>
          <a:p>
            <a:pPr marL="342900" indent="-342900">
              <a:buFont typeface="Arial"/>
              <a:buChar char="•"/>
            </a:pPr>
            <a:r>
              <a:rPr lang="ru-RU" sz="2400" b="1" dirty="0"/>
              <a:t>Учитель не учитывает уровень развития психофизиологических ресурсов обучающихся</a:t>
            </a:r>
            <a:r>
              <a:rPr lang="ru-RU" sz="2400" b="1" dirty="0" smtClean="0">
                <a:effectLst/>
              </a:rPr>
              <a:t> </a:t>
            </a:r>
            <a:endParaRPr lang="ru-RU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385890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5416" y="0"/>
            <a:ext cx="80033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5. </a:t>
            </a:r>
            <a:r>
              <a:rPr lang="ru-RU" sz="2400" b="1" dirty="0" smtClean="0"/>
              <a:t>Обеспечение целевой психолого-педагогической поддержки </a:t>
            </a:r>
            <a:endParaRPr lang="ru-RU" sz="2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027" y="956618"/>
            <a:ext cx="8669202" cy="4801314"/>
          </a:xfrm>
          <a:prstGeom prst="rect">
            <a:avLst/>
          </a:prstGeom>
          <a:solidFill>
            <a:srgbClr val="CCFFCC"/>
          </a:solidFill>
          <a:ln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2 БАЛЛА</a:t>
            </a:r>
          </a:p>
          <a:p>
            <a:endParaRPr lang="ru-RU" b="1" dirty="0" smtClean="0"/>
          </a:p>
          <a:p>
            <a:pPr marL="342900" indent="-342900">
              <a:buFont typeface="Arial"/>
              <a:buChar char="•"/>
            </a:pPr>
            <a:r>
              <a:rPr lang="ru-RU" sz="2400" b="1" dirty="0" smtClean="0"/>
              <a:t>В тетрадях отдельных учеников отражена и реализуется  индивидуальная программа развития данного ученика средствами этого предмета (например,  перечень индивидуальных форм домашних заданий)</a:t>
            </a:r>
          </a:p>
          <a:p>
            <a:endParaRPr lang="ru-RU" sz="2400" b="1" dirty="0" smtClean="0"/>
          </a:p>
          <a:p>
            <a:pPr marL="342900" indent="-342900">
              <a:buFont typeface="Arial"/>
              <a:buChar char="•"/>
            </a:pPr>
            <a:r>
              <a:rPr lang="ru-RU" sz="2400" b="1" dirty="0" smtClean="0"/>
              <a:t>При подготовке и проведении урока  учитель использует информацию об особенностях индивидуального стиля деятельности  отдельных учеников.</a:t>
            </a:r>
          </a:p>
          <a:p>
            <a:endParaRPr lang="ru-RU" sz="2400" b="1" dirty="0" smtClean="0"/>
          </a:p>
          <a:p>
            <a:pPr marL="342900" indent="-342900">
              <a:buFont typeface="Arial"/>
              <a:buChar char="•"/>
            </a:pPr>
            <a:r>
              <a:rPr lang="ru-RU" sz="2400" b="1" dirty="0" smtClean="0"/>
              <a:t>Учитель ведет мониторинг учебных достижений учащихся по результатам к/р в формате ФГОС </a:t>
            </a:r>
            <a:endParaRPr lang="ru-RU" sz="24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713662" y="2561570"/>
            <a:ext cx="7191265" cy="3693319"/>
          </a:xfrm>
          <a:prstGeom prst="rect">
            <a:avLst/>
          </a:prstGeom>
          <a:solidFill>
            <a:srgbClr val="FFF3A3"/>
          </a:solidFill>
          <a:ln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1  БАЛЛ</a:t>
            </a:r>
          </a:p>
          <a:p>
            <a:endParaRPr lang="ru-RU" b="1" dirty="0" smtClean="0"/>
          </a:p>
          <a:p>
            <a:pPr marL="342900" indent="-342900">
              <a:buFont typeface="Arial"/>
              <a:buChar char="•"/>
            </a:pPr>
            <a:r>
              <a:rPr lang="ru-RU" sz="2400" b="1" dirty="0" smtClean="0"/>
              <a:t>Учитель осуществляет ситуативную индивидуальную помощь отдельным учащимся </a:t>
            </a:r>
          </a:p>
          <a:p>
            <a:pPr marL="342900" indent="-342900">
              <a:buFont typeface="Arial"/>
              <a:buChar char="•"/>
            </a:pPr>
            <a:endParaRPr lang="ru-RU" sz="2400" b="1" dirty="0"/>
          </a:p>
          <a:p>
            <a:pPr marL="342900" indent="-342900">
              <a:buFont typeface="Arial"/>
              <a:buChar char="•"/>
            </a:pPr>
            <a:endParaRPr lang="ru-RU" sz="2400" b="1" dirty="0" smtClean="0"/>
          </a:p>
          <a:p>
            <a:pPr marL="342900" indent="-342900">
              <a:buFont typeface="Arial"/>
              <a:buChar char="•"/>
            </a:pPr>
            <a:endParaRPr lang="ru-RU" sz="2400" b="1" dirty="0"/>
          </a:p>
          <a:p>
            <a:pPr marL="342900" indent="-342900">
              <a:buFont typeface="Arial"/>
              <a:buChar char="•"/>
            </a:pPr>
            <a:endParaRPr lang="ru-RU" sz="2400" b="1" dirty="0" smtClean="0"/>
          </a:p>
          <a:p>
            <a:pPr marL="342900" indent="-342900">
              <a:buFont typeface="Arial"/>
              <a:buChar char="•"/>
            </a:pPr>
            <a:endParaRPr lang="ru-RU" sz="2400" b="1" dirty="0"/>
          </a:p>
          <a:p>
            <a:pPr marL="342900" indent="-342900">
              <a:buFont typeface="Arial"/>
              <a:buChar char="•"/>
            </a:pPr>
            <a:endParaRPr lang="ru-RU" sz="2400" b="1" dirty="0" smtClean="0"/>
          </a:p>
        </p:txBody>
      </p:sp>
      <p:sp>
        <p:nvSpPr>
          <p:cNvPr id="9" name="Прямоугольник 8"/>
          <p:cNvSpPr/>
          <p:nvPr/>
        </p:nvSpPr>
        <p:spPr>
          <a:xfrm>
            <a:off x="3366124" y="5172401"/>
            <a:ext cx="5538803" cy="18466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48A54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0  БАЛЛОВ</a:t>
            </a:r>
          </a:p>
          <a:p>
            <a:endParaRPr lang="ru-RU" b="1" dirty="0" smtClean="0"/>
          </a:p>
          <a:p>
            <a:pPr marL="342900" indent="-342900">
              <a:buFont typeface="Arial"/>
              <a:buChar char="•"/>
            </a:pPr>
            <a:r>
              <a:rPr lang="ru-RU" sz="2400" b="1" dirty="0" smtClean="0"/>
              <a:t>На уроке не реализована индивидуализация учебного процесса </a:t>
            </a:r>
          </a:p>
        </p:txBody>
      </p:sp>
    </p:spTree>
    <p:extLst>
      <p:ext uri="{BB962C8B-B14F-4D97-AF65-F5344CB8AC3E}">
        <p14:creationId xmlns:p14="http://schemas.microsoft.com/office/powerpoint/2010/main" val="6384286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1302</Words>
  <Application>Microsoft Macintosh PowerPoint</Application>
  <PresentationFormat>Экран (4:3)</PresentationFormat>
  <Paragraphs>249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MacBook</dc:creator>
  <cp:lastModifiedBy>MacBook</cp:lastModifiedBy>
  <cp:revision>12</cp:revision>
  <dcterms:created xsi:type="dcterms:W3CDTF">2014-04-01T15:29:26Z</dcterms:created>
  <dcterms:modified xsi:type="dcterms:W3CDTF">2014-04-01T17:29:01Z</dcterms:modified>
</cp:coreProperties>
</file>