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участников суммарно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2016/17</c:v>
                </c:pt>
                <c:pt idx="1">
                  <c:v>2017/18</c:v>
                </c:pt>
                <c:pt idx="2">
                  <c:v>2018/19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</c:v>
                </c:pt>
                <c:pt idx="1">
                  <c:v>105</c:v>
                </c:pt>
                <c:pt idx="2">
                  <c:v>131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участник 1 раз</c:v>
                </c:pt>
              </c:strCache>
            </c:strRef>
          </c:tx>
          <c:dLbls>
            <c:dLbl>
              <c:idx val="0"/>
              <c:layout>
                <c:manualLayout>
                  <c:x val="1.7305680251976676E-2"/>
                  <c:y val="-1.5954304288244261E-2"/>
                </c:manualLayout>
              </c:layout>
              <c:showVal val="1"/>
            </c:dLbl>
            <c:dLbl>
              <c:idx val="1"/>
              <c:layout>
                <c:manualLayout>
                  <c:x val="1.5732436592706046E-2"/>
                  <c:y val="-1.5954304288244223E-2"/>
                </c:manualLayout>
              </c:layout>
              <c:showVal val="1"/>
            </c:dLbl>
            <c:dLbl>
              <c:idx val="2"/>
              <c:layout>
                <c:manualLayout>
                  <c:x val="1.2585949274164841E-2"/>
                  <c:y val="-9.1167453075681314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2016/17</c:v>
                </c:pt>
                <c:pt idx="1">
                  <c:v>2017/18</c:v>
                </c:pt>
                <c:pt idx="2">
                  <c:v>2018/19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67</c:v>
                </c:pt>
                <c:pt idx="1">
                  <c:v>62</c:v>
                </c:pt>
                <c:pt idx="2">
                  <c:v>87</c:v>
                </c:pt>
              </c:numCache>
            </c:numRef>
          </c:val>
        </c:ser>
        <c:shape val="cylinder"/>
        <c:axId val="77104640"/>
        <c:axId val="77106176"/>
        <c:axId val="0"/>
      </c:bar3DChart>
      <c:catAx>
        <c:axId val="77104640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aseline="0"/>
            </a:pPr>
            <a:endParaRPr lang="ru-RU"/>
          </a:p>
        </c:txPr>
        <c:crossAx val="77106176"/>
        <c:crosses val="autoZero"/>
        <c:auto val="1"/>
        <c:lblAlgn val="ctr"/>
        <c:lblOffset val="100"/>
      </c:catAx>
      <c:valAx>
        <c:axId val="77106176"/>
        <c:scaling>
          <c:orientation val="minMax"/>
        </c:scaling>
        <c:delete val="1"/>
        <c:axPos val="l"/>
        <c:numFmt formatCode="General" sourceLinked="1"/>
        <c:tickLblPos val="none"/>
        <c:crossAx val="771046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4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3553995319291424E-2"/>
          <c:y val="6.8493150684931503E-2"/>
          <c:w val="0.92644600468070881"/>
          <c:h val="0.6363517060367456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индекс</c:v>
                </c:pt>
              </c:strCache>
            </c:strRef>
          </c:tx>
          <c:dLbls>
            <c:dLbl>
              <c:idx val="0"/>
              <c:layout>
                <c:manualLayout>
                  <c:x val="2.3572473290717263E-2"/>
                  <c:y val="-3.5185188605539881E-2"/>
                </c:manualLayout>
              </c:layout>
              <c:spPr/>
              <c:txPr>
                <a:bodyPr/>
                <a:lstStyle/>
                <a:p>
                  <a:pPr>
                    <a:defRPr sz="2400" baseline="0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3572473290717263E-2"/>
                  <c:y val="-1.7592594302769941E-2"/>
                </c:manualLayout>
              </c:layout>
              <c:showVal val="1"/>
            </c:dLbl>
            <c:dLbl>
              <c:idx val="2"/>
              <c:layout>
                <c:manualLayout>
                  <c:x val="2.3572473290717263E-2"/>
                  <c:y val="-4.1049386706462132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2016/17</c:v>
                </c:pt>
                <c:pt idx="1">
                  <c:v>2017/18</c:v>
                </c:pt>
                <c:pt idx="2">
                  <c:v>2018/19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1.4</c:v>
                </c:pt>
                <c:pt idx="1">
                  <c:v>1.6</c:v>
                </c:pt>
                <c:pt idx="2">
                  <c:v>0.70000000000000062</c:v>
                </c:pt>
              </c:numCache>
            </c:numRef>
          </c:val>
        </c:ser>
        <c:shape val="cylinder"/>
        <c:axId val="79060992"/>
        <c:axId val="79062528"/>
        <c:axId val="0"/>
      </c:bar3DChart>
      <c:catAx>
        <c:axId val="79060992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79062528"/>
        <c:crosses val="autoZero"/>
        <c:auto val="1"/>
        <c:lblAlgn val="ctr"/>
        <c:lblOffset val="100"/>
      </c:catAx>
      <c:valAx>
        <c:axId val="79062528"/>
        <c:scaling>
          <c:orientation val="minMax"/>
        </c:scaling>
        <c:delete val="1"/>
        <c:axPos val="l"/>
        <c:numFmt formatCode="General" sourceLinked="1"/>
        <c:tickLblPos val="none"/>
        <c:crossAx val="79060992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победители</c:v>
                </c:pt>
              </c:strCache>
            </c:strRef>
          </c:tx>
          <c:dLbls>
            <c:txPr>
              <a:bodyPr/>
              <a:lstStyle/>
              <a:p>
                <a:pPr>
                  <a:defRPr sz="240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2016/17</c:v>
                </c:pt>
                <c:pt idx="1">
                  <c:v>2017/18</c:v>
                </c:pt>
                <c:pt idx="2">
                  <c:v>2018/19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8</c:v>
                </c:pt>
                <c:pt idx="2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призёры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400"/>
                      <a:t>3</a:t>
                    </a:r>
                    <a:r>
                      <a:rPr lang="ru-RU" sz="2400"/>
                      <a:t>3</a:t>
                    </a:r>
                    <a:endParaRPr lang="en-US" sz="24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2016/17</c:v>
                </c:pt>
                <c:pt idx="1">
                  <c:v>2017/18</c:v>
                </c:pt>
                <c:pt idx="2">
                  <c:v>2018/19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</c:v>
                </c:pt>
                <c:pt idx="1">
                  <c:v>16</c:v>
                </c:pt>
                <c:pt idx="2">
                  <c:v>31</c:v>
                </c:pt>
              </c:numCache>
            </c:numRef>
          </c:val>
        </c:ser>
        <c:shape val="cylinder"/>
        <c:axId val="83590528"/>
        <c:axId val="83620992"/>
        <c:axId val="0"/>
      </c:bar3DChart>
      <c:catAx>
        <c:axId val="83590528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83620992"/>
        <c:crosses val="autoZero"/>
        <c:auto val="1"/>
        <c:lblAlgn val="ctr"/>
        <c:lblOffset val="100"/>
      </c:catAx>
      <c:valAx>
        <c:axId val="83620992"/>
        <c:scaling>
          <c:orientation val="minMax"/>
        </c:scaling>
        <c:delete val="1"/>
        <c:axPos val="l"/>
        <c:numFmt formatCode="General" sourceLinked="1"/>
        <c:tickLblPos val="none"/>
        <c:crossAx val="835905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4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олимпиад</c:v>
                </c:pt>
              </c:strCache>
            </c:strRef>
          </c:tx>
          <c:dLbls>
            <c:dLbl>
              <c:idx val="0"/>
              <c:layout>
                <c:manualLayout>
                  <c:x val="-1.236706319983154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Сотницынская</c:v>
                </c:pt>
                <c:pt idx="1">
                  <c:v>Любовниковская</c:v>
                </c:pt>
                <c:pt idx="2">
                  <c:v>Малостуденецкая</c:v>
                </c:pt>
                <c:pt idx="3">
                  <c:v>Демушкинская</c:v>
                </c:pt>
                <c:pt idx="4">
                  <c:v>Придорожная</c:v>
                </c:pt>
                <c:pt idx="5">
                  <c:v>Алёшинская</c:v>
                </c:pt>
                <c:pt idx="6">
                  <c:v>Салтыковская</c:v>
                </c:pt>
                <c:pt idx="7">
                  <c:v>Кустарёвская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9</c:v>
                </c:pt>
                <c:pt idx="1">
                  <c:v>8</c:v>
                </c:pt>
                <c:pt idx="2">
                  <c:v>9</c:v>
                </c:pt>
                <c:pt idx="3">
                  <c:v>7</c:v>
                </c:pt>
                <c:pt idx="4">
                  <c:v>8</c:v>
                </c:pt>
                <c:pt idx="5">
                  <c:v>3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победители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Сотницынская</c:v>
                </c:pt>
                <c:pt idx="1">
                  <c:v>Любовниковская</c:v>
                </c:pt>
                <c:pt idx="2">
                  <c:v>Малостуденецкая</c:v>
                </c:pt>
                <c:pt idx="3">
                  <c:v>Демушкинская</c:v>
                </c:pt>
                <c:pt idx="4">
                  <c:v>Придорожная</c:v>
                </c:pt>
                <c:pt idx="5">
                  <c:v>Алёшинская</c:v>
                </c:pt>
                <c:pt idx="6">
                  <c:v>Салтыковская</c:v>
                </c:pt>
                <c:pt idx="7">
                  <c:v>Кустарёвская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призёры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Сотницынская</c:v>
                </c:pt>
                <c:pt idx="1">
                  <c:v>Любовниковская</c:v>
                </c:pt>
                <c:pt idx="2">
                  <c:v>Малостуденецкая</c:v>
                </c:pt>
                <c:pt idx="3">
                  <c:v>Демушкинская</c:v>
                </c:pt>
                <c:pt idx="4">
                  <c:v>Придорожная</c:v>
                </c:pt>
                <c:pt idx="5">
                  <c:v>Алёшинская</c:v>
                </c:pt>
                <c:pt idx="6">
                  <c:v>Салтыковская</c:v>
                </c:pt>
                <c:pt idx="7">
                  <c:v>Кустарёвская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5</c:v>
                </c:pt>
                <c:pt idx="1">
                  <c:v>4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2</c:v>
                </c:pt>
                <c:pt idx="6">
                  <c:v>0</c:v>
                </c:pt>
                <c:pt idx="7">
                  <c:v>4</c:v>
                </c:pt>
              </c:numCache>
            </c:numRef>
          </c:val>
        </c:ser>
        <c:shape val="cylinder"/>
        <c:axId val="83464192"/>
        <c:axId val="83465728"/>
        <c:axId val="0"/>
      </c:bar3DChart>
      <c:catAx>
        <c:axId val="8346419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3465728"/>
        <c:crosses val="autoZero"/>
        <c:auto val="1"/>
        <c:lblAlgn val="ctr"/>
        <c:lblOffset val="100"/>
      </c:catAx>
      <c:valAx>
        <c:axId val="83465728"/>
        <c:scaling>
          <c:orientation val="minMax"/>
        </c:scaling>
        <c:delete val="1"/>
        <c:axPos val="l"/>
        <c:numFmt formatCode="General" sourceLinked="1"/>
        <c:tickLblPos val="none"/>
        <c:crossAx val="834641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7827D-112E-4F3B-BF66-F100A10D7BB0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714488"/>
          <a:ext cx="7572428" cy="3841445"/>
        </p:xfrm>
        <a:graphic>
          <a:graphicData uri="http://schemas.openxmlformats.org/drawingml/2006/table">
            <a:tbl>
              <a:tblPr/>
              <a:tblGrid>
                <a:gridCol w="1194022"/>
                <a:gridCol w="1266423"/>
                <a:gridCol w="1325769"/>
                <a:gridCol w="1242685"/>
                <a:gridCol w="1247433"/>
                <a:gridCol w="1296096"/>
              </a:tblGrid>
              <a:tr h="128588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Всего приняли участие в муниципальном этапе (суммарно)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Количество обучающихся, принявших участие в муниципальном этапе (один ребёнок считается 1 раз)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2016/17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2017/18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2018/19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2016/17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2017/18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2018/19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91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105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131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1538" y="642918"/>
            <a:ext cx="7000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Количество участников муниципального этапа </a:t>
            </a:r>
            <a:r>
              <a:rPr lang="ru-RU" sz="2800" dirty="0" err="1" smtClean="0"/>
              <a:t>ВсОШ</a:t>
            </a:r>
            <a:r>
              <a:rPr lang="ru-RU" sz="2800" dirty="0" smtClean="0"/>
              <a:t> за три года.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71472" y="571480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857224" y="1428736"/>
          <a:ext cx="728667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00166" y="785794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Индекс </a:t>
            </a:r>
            <a:r>
              <a:rPr lang="ru-RU" sz="2800" dirty="0" smtClean="0"/>
              <a:t>участия</a:t>
            </a:r>
            <a:r>
              <a:rPr lang="ru-RU" sz="3200" dirty="0" smtClean="0"/>
              <a:t> за три года.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5786454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Индекс участия -соотношение количества участников суммарно и количества, когда 1 ребёнок считается 1 </a:t>
            </a:r>
            <a:r>
              <a:rPr lang="ru-RU" sz="1400" dirty="0" smtClean="0"/>
              <a:t>раз, </a:t>
            </a:r>
            <a:r>
              <a:rPr lang="ru-RU" sz="1400" dirty="0" smtClean="0"/>
              <a:t>в этом году значительно снизился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57158" y="1142984"/>
          <a:ext cx="8429684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7290" y="500042"/>
            <a:ext cx="71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Количество</a:t>
            </a:r>
            <a:r>
              <a:rPr lang="ru-RU" sz="3200" dirty="0" smtClean="0"/>
              <a:t> победителей и призёров</a:t>
            </a:r>
          </a:p>
          <a:p>
            <a:pPr algn="ctr"/>
            <a:r>
              <a:rPr lang="ru-RU" sz="3200" dirty="0" smtClean="0"/>
              <a:t> за три года.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71472" y="1571612"/>
          <a:ext cx="821537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5786" y="214290"/>
            <a:ext cx="7715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Школы, имеющие победителей и призёров </a:t>
            </a:r>
          </a:p>
          <a:p>
            <a:pPr algn="ctr"/>
            <a:r>
              <a:rPr lang="ru-RU" sz="2800" dirty="0" smtClean="0"/>
              <a:t>(в порядке уменьшения числа победителей. </a:t>
            </a:r>
          </a:p>
          <a:p>
            <a:pPr algn="ctr"/>
            <a:r>
              <a:rPr lang="ru-RU" sz="2800" dirty="0" smtClean="0"/>
              <a:t>7-11 классы).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66" y="214290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Участники регионального этапа </a:t>
            </a:r>
            <a:r>
              <a:rPr lang="ru-RU" sz="2400" dirty="0" err="1" smtClean="0"/>
              <a:t>ВсОШ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785794"/>
          <a:ext cx="8572560" cy="5825302"/>
        </p:xfrm>
        <a:graphic>
          <a:graphicData uri="http://schemas.openxmlformats.org/drawingml/2006/table">
            <a:tbl>
              <a:tblPr/>
              <a:tblGrid>
                <a:gridCol w="225259"/>
                <a:gridCol w="2144334"/>
                <a:gridCol w="1802864"/>
                <a:gridCol w="2031307"/>
                <a:gridCol w="1127884"/>
                <a:gridCol w="1240912"/>
              </a:tblGrid>
              <a:tr h="85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МКОУ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Calibri"/>
                          <a:cs typeface="Times New Roman"/>
                        </a:rPr>
                        <a:t>Участник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Предмет/ класс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Максимальный балл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Набранный  балл, % выполненных заданий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Малостуденецкая СШ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Литвиненко В.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Обществознание/11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Малостуденецкая СШ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Литвиненко В.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Право/11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78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Кустарёвская СШ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Руфуллаева С.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Обществознание/10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Демушкинская СШ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Акилина С.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Обществознание /10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Демушкинская СШ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Акилина С.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Литература /10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74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Демушкинская СШ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Орлов М.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Обществознание /9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Придорожная СШ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Тетерин Н.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Математика/11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193</Words>
  <Application>Microsoft Office PowerPoint</Application>
  <PresentationFormat>Экран (4:3)</PresentationFormat>
  <Paragraphs>78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2019-01-15T06:10:18Z</dcterms:created>
  <dcterms:modified xsi:type="dcterms:W3CDTF">2019-12-19T12:45:03Z</dcterms:modified>
</cp:coreProperties>
</file>