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участников суммарно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26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130</c:v>
                </c:pt>
                <c:pt idx="1">
                  <c:v>151</c:v>
                </c:pt>
                <c:pt idx="2">
                  <c:v>127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участник 1 раз</c:v>
                </c:pt>
              </c:strCache>
            </c:strRef>
          </c:tx>
          <c:dLbls>
            <c:dLbl>
              <c:idx val="0"/>
              <c:layout>
                <c:manualLayout>
                  <c:x val="1.7305680251976728E-2"/>
                  <c:y val="-1.5954304288244261E-2"/>
                </c:manualLayout>
              </c:layout>
              <c:showVal val="1"/>
            </c:dLbl>
            <c:dLbl>
              <c:idx val="1"/>
              <c:layout>
                <c:manualLayout>
                  <c:x val="1.5732436592706046E-2"/>
                  <c:y val="-1.5954304288244223E-2"/>
                </c:manualLayout>
              </c:layout>
              <c:showVal val="1"/>
            </c:dLbl>
            <c:dLbl>
              <c:idx val="2"/>
              <c:layout>
                <c:manualLayout>
                  <c:x val="1.2585949274164841E-2"/>
                  <c:y val="-9.1167453075681661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79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aseline="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79</c:v>
                </c:pt>
                <c:pt idx="1">
                  <c:v>96</c:v>
                </c:pt>
                <c:pt idx="2">
                  <c:v>81</c:v>
                </c:pt>
              </c:numCache>
            </c:numRef>
          </c:val>
        </c:ser>
        <c:shape val="cylinder"/>
        <c:axId val="72093056"/>
        <c:axId val="72094848"/>
        <c:axId val="0"/>
      </c:bar3DChart>
      <c:catAx>
        <c:axId val="72093056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aseline="0"/>
            </a:pPr>
            <a:endParaRPr lang="ru-RU"/>
          </a:p>
        </c:txPr>
        <c:crossAx val="72094848"/>
        <c:crosses val="autoZero"/>
        <c:auto val="1"/>
        <c:lblAlgn val="ctr"/>
        <c:lblOffset val="100"/>
      </c:catAx>
      <c:valAx>
        <c:axId val="72094848"/>
        <c:scaling>
          <c:orientation val="minMax"/>
        </c:scaling>
        <c:delete val="1"/>
        <c:axPos val="l"/>
        <c:numFmt formatCode="General" sourceLinked="1"/>
        <c:tickLblPos val="none"/>
        <c:crossAx val="720930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4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участники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2400" baseline="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</c:v>
                </c:pt>
                <c:pt idx="1">
                  <c:v>14</c:v>
                </c:pt>
                <c:pt idx="2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победители и призёры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2400" b="0" dirty="0" smtClean="0"/>
                      <a:t>20</a:t>
                    </a:r>
                    <a:endParaRPr lang="en-US" sz="2400" b="0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0" baseline="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</c:v>
                </c:pt>
                <c:pt idx="1">
                  <c:v>11</c:v>
                </c:pt>
                <c:pt idx="2">
                  <c:v>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55</c:v>
                </c:pt>
                <c:pt idx="1">
                  <c:v>78</c:v>
                </c:pt>
                <c:pt idx="2">
                  <c:v>83</c:v>
                </c:pt>
              </c:numCache>
            </c:numRef>
          </c:val>
        </c:ser>
        <c:shape val="cylinder"/>
        <c:axId val="85265408"/>
        <c:axId val="85275392"/>
        <c:axId val="0"/>
      </c:bar3DChart>
      <c:catAx>
        <c:axId val="85265408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85275392"/>
        <c:crosses val="autoZero"/>
        <c:auto val="1"/>
        <c:lblAlgn val="ctr"/>
        <c:lblOffset val="100"/>
      </c:catAx>
      <c:valAx>
        <c:axId val="85275392"/>
        <c:scaling>
          <c:orientation val="minMax"/>
        </c:scaling>
        <c:delete val="1"/>
        <c:axPos val="l"/>
        <c:numFmt formatCode="General" sourceLinked="1"/>
        <c:tickLblPos val="none"/>
        <c:crossAx val="852654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400"/>
          </a:pPr>
          <a:endParaRPr lang="ru-RU"/>
        </a:p>
      </c:txPr>
    </c:legend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3553995319291424E-2"/>
          <c:y val="6.8493150684931503E-2"/>
          <c:w val="0.92644600468070881"/>
          <c:h val="0.6363517060367456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индекс</c:v>
                </c:pt>
              </c:strCache>
            </c:strRef>
          </c:tx>
          <c:dLbls>
            <c:dLbl>
              <c:idx val="0"/>
              <c:layout>
                <c:manualLayout>
                  <c:x val="2.3572473290717263E-2"/>
                  <c:y val="-3.5185188605539881E-2"/>
                </c:manualLayout>
              </c:layout>
              <c:spPr/>
              <c:txPr>
                <a:bodyPr/>
                <a:lstStyle/>
                <a:p>
                  <a:pPr>
                    <a:defRPr sz="2400" baseline="0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3572473290717263E-2"/>
                  <c:y val="-1.7592594302769941E-2"/>
                </c:manualLayout>
              </c:layout>
              <c:showVal val="1"/>
            </c:dLbl>
            <c:dLbl>
              <c:idx val="2"/>
              <c:layout>
                <c:manualLayout>
                  <c:x val="2.3572473290717263E-2"/>
                  <c:y val="-4.1049386706461924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2018/19</c:v>
                </c:pt>
                <c:pt idx="1">
                  <c:v>2019/20</c:v>
                </c:pt>
                <c:pt idx="2">
                  <c:v>2020/21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0.70000000000000051</c:v>
                </c:pt>
                <c:pt idx="1">
                  <c:v>0.60000000000000053</c:v>
                </c:pt>
                <c:pt idx="2">
                  <c:v>0.60000000000000053</c:v>
                </c:pt>
              </c:numCache>
            </c:numRef>
          </c:val>
        </c:ser>
        <c:shape val="cylinder"/>
        <c:axId val="85398656"/>
        <c:axId val="85400192"/>
        <c:axId val="0"/>
      </c:bar3DChart>
      <c:catAx>
        <c:axId val="85398656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ru-RU"/>
          </a:p>
        </c:txPr>
        <c:crossAx val="85400192"/>
        <c:crosses val="autoZero"/>
        <c:auto val="1"/>
        <c:lblAlgn val="ctr"/>
        <c:lblOffset val="100"/>
      </c:catAx>
      <c:valAx>
        <c:axId val="85400192"/>
        <c:scaling>
          <c:orientation val="minMax"/>
        </c:scaling>
        <c:delete val="1"/>
        <c:axPos val="l"/>
        <c:numFmt formatCode="General" sourceLinked="1"/>
        <c:tickLblPos val="none"/>
        <c:crossAx val="85398656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7827D-112E-4F3B-BF66-F100A10D7BB0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FE35E-8359-40DC-AC39-2C62D9CBA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1714488"/>
          <a:ext cx="7572428" cy="3841445"/>
        </p:xfrm>
        <a:graphic>
          <a:graphicData uri="http://schemas.openxmlformats.org/drawingml/2006/table">
            <a:tbl>
              <a:tblPr/>
              <a:tblGrid>
                <a:gridCol w="1194022"/>
                <a:gridCol w="1266423"/>
                <a:gridCol w="1325769"/>
                <a:gridCol w="1242685"/>
                <a:gridCol w="1247433"/>
                <a:gridCol w="1296096"/>
              </a:tblGrid>
              <a:tr h="128588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Всего приняли участие в муниципальном этапе (суммарно)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Количество обучающихся, принявших участие в муниципальном этапе (один ребёнок считается 1 раз)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8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2018/19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2019/20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2020/21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2018/19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2019/20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2020/21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131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151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87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1538" y="642918"/>
            <a:ext cx="7000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Количество участников муниципального этапа </a:t>
            </a:r>
            <a:r>
              <a:rPr lang="ru-RU" sz="2800" dirty="0" err="1" smtClean="0"/>
              <a:t>ВсОШ</a:t>
            </a:r>
            <a:r>
              <a:rPr lang="ru-RU" sz="2800" dirty="0" smtClean="0"/>
              <a:t> за три года.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71472" y="571480"/>
          <a:ext cx="807249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21429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smtClean="0"/>
              <a:t>Общая информация </a:t>
            </a:r>
            <a:r>
              <a:rPr lang="ru-RU" sz="2800" dirty="0" smtClean="0"/>
              <a:t>по школам (4-11 классы).</a:t>
            </a:r>
            <a:endParaRPr lang="ru-RU" sz="28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500034" y="731520"/>
          <a:ext cx="82296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60"/>
                <a:gridCol w="1320180"/>
                <a:gridCol w="1645920"/>
                <a:gridCol w="1645920"/>
                <a:gridCol w="1645920"/>
              </a:tblGrid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олимпиад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победителей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призёров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Алешинская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Батьковская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Глядковская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Демушкинская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Берестянская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Кустарёвская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Любовниковская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Гавриловская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Малостуденецкая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Агломазовская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Староберёзовская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Придорожная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Пичкиряевская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Салтыковская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57189">
                <a:tc>
                  <a:txBody>
                    <a:bodyPr/>
                    <a:lstStyle/>
                    <a:p>
                      <a:r>
                        <a:rPr lang="ru-RU" dirty="0" smtClean="0"/>
                        <a:t>Сотницынская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0166" y="214290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Участники регионального этапа </a:t>
            </a:r>
            <a:r>
              <a:rPr lang="ru-RU" sz="2400" dirty="0" err="1" smtClean="0"/>
              <a:t>ВсОШ</a:t>
            </a: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785794"/>
          <a:ext cx="8501122" cy="4390583"/>
        </p:xfrm>
        <a:graphic>
          <a:graphicData uri="http://schemas.openxmlformats.org/drawingml/2006/table">
            <a:tbl>
              <a:tblPr/>
              <a:tblGrid>
                <a:gridCol w="308676"/>
                <a:gridCol w="2938417"/>
                <a:gridCol w="2470495"/>
                <a:gridCol w="2783534"/>
              </a:tblGrid>
              <a:tr h="1342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МКОУ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Calibri"/>
                          <a:cs typeface="Times New Roman"/>
                        </a:rPr>
                        <a:t>Участник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Предмет/ класс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Демушкинская СШ</a:t>
                      </a:r>
                      <a:endParaRPr lang="ru-RU" dirty="0"/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Орлов М.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Физика, 11 </a:t>
                      </a:r>
                      <a:r>
                        <a:rPr lang="ru-RU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Малостуденецкая СШ</a:t>
                      </a:r>
                      <a:endParaRPr lang="ru-RU" dirty="0"/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Агафонова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В.</a:t>
                      </a:r>
                      <a:endParaRPr lang="ru-RU" sz="20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Литература, 11 </a:t>
                      </a:r>
                      <a:r>
                        <a:rPr lang="ru-RU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smtClean="0"/>
                        <a:t>Малостуденецкая СШ</a:t>
                      </a:r>
                      <a:endParaRPr lang="ru-RU" sz="2000" dirty="0"/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Calibri" pitchFamily="34" charset="0"/>
                          <a:ea typeface="Calibri"/>
                          <a:cs typeface="Times New Roman"/>
                        </a:rPr>
                        <a:t>Журавлева 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Литература, 11 </a:t>
                      </a:r>
                      <a:r>
                        <a:rPr lang="ru-RU" sz="2000" dirty="0" err="1" smtClean="0">
                          <a:latin typeface="+mn-lt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Придорожная СШ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Свищева М.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Литература, 9 </a:t>
                      </a:r>
                      <a:r>
                        <a:rPr lang="ru-RU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Придорожная СШ</a:t>
                      </a: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+mn-lt"/>
                          <a:ea typeface="Times New Roman"/>
                          <a:cs typeface="Times New Roman"/>
                        </a:rPr>
                        <a:t>Свищева М.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Русский язык, 9 </a:t>
                      </a:r>
                      <a:r>
                        <a:rPr lang="ru-RU" sz="2000" dirty="0" err="1" smtClean="0">
                          <a:latin typeface="Calibri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30" marR="61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357166"/>
            <a:ext cx="62865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Рост числа победителей и призёров</a:t>
            </a:r>
          </a:p>
          <a:p>
            <a:pPr algn="ctr"/>
            <a:r>
              <a:rPr lang="ru-RU" sz="2000" dirty="0" smtClean="0"/>
              <a:t>  по отношению к числу участников олимпиады по физической  культуре за три года.</a:t>
            </a:r>
            <a:endParaRPr lang="ru-RU" sz="20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42910" y="2000240"/>
          <a:ext cx="7786742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857224" y="1428736"/>
          <a:ext cx="728667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00166" y="785794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Индекс </a:t>
            </a:r>
            <a:r>
              <a:rPr lang="ru-RU" sz="2800" dirty="0" smtClean="0"/>
              <a:t>участия</a:t>
            </a:r>
            <a:r>
              <a:rPr lang="ru-RU" sz="3200" dirty="0" smtClean="0"/>
              <a:t> за три года.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5786454"/>
            <a:ext cx="6858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Индекс участия </a:t>
            </a:r>
            <a:r>
              <a:rPr lang="ru-RU" dirty="0" smtClean="0"/>
              <a:t>-соотношение количества участников суммарно и количества, когда </a:t>
            </a:r>
            <a:r>
              <a:rPr lang="ru-RU" smtClean="0"/>
              <a:t>1 обучающийся </a:t>
            </a:r>
            <a:r>
              <a:rPr lang="ru-RU" dirty="0" smtClean="0"/>
              <a:t>считается 1 раз.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253</Words>
  <Application>Microsoft Office PowerPoint</Application>
  <PresentationFormat>Экран (4:3)</PresentationFormat>
  <Paragraphs>132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52</cp:revision>
  <dcterms:created xsi:type="dcterms:W3CDTF">2019-01-15T06:10:18Z</dcterms:created>
  <dcterms:modified xsi:type="dcterms:W3CDTF">2021-02-04T12:23:51Z</dcterms:modified>
</cp:coreProperties>
</file>