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Open Sans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Open Sans Italics" charset="0"/>
      <p:regular r:id="rId24"/>
    </p:embeddedFont>
    <p:embeddedFont>
      <p:font typeface="Noto Serif Display Light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374" autoAdjust="0"/>
  </p:normalViewPr>
  <p:slideViewPr>
    <p:cSldViewPr>
      <p:cViewPr>
        <p:scale>
          <a:sx n="47" d="100"/>
          <a:sy n="47" d="100"/>
        </p:scale>
        <p:origin x="-69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7191-DC32-47A6-86A9-90C1B2A3C42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01B96-8E9C-4BC4-8CDC-F8D36A4A8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19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01B96-8E9C-4BC4-8CDC-F8D36A4A812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4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9.sv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g"/><Relationship Id="rId4" Type="http://schemas.openxmlformats.org/officeDocument/2006/relationships/image" Target="../media/image18.png"/><Relationship Id="rId9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29.svg"/><Relationship Id="rId7" Type="http://schemas.openxmlformats.org/officeDocument/2006/relationships/image" Target="../media/image7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18.png"/><Relationship Id="rId9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29.svg"/><Relationship Id="rId7" Type="http://schemas.openxmlformats.org/officeDocument/2006/relationships/image" Target="../media/image7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18.png"/><Relationship Id="rId9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9.svg"/><Relationship Id="rId7" Type="http://schemas.openxmlformats.org/officeDocument/2006/relationships/image" Target="../media/image8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g"/><Relationship Id="rId4" Type="http://schemas.openxmlformats.org/officeDocument/2006/relationships/image" Target="../media/image18.png"/><Relationship Id="rId9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29.svg"/><Relationship Id="rId7" Type="http://schemas.openxmlformats.org/officeDocument/2006/relationships/image" Target="../media/image9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18.png"/><Relationship Id="rId9" Type="http://schemas.openxmlformats.org/officeDocument/2006/relationships/image" Target="../media/image9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29.svg"/><Relationship Id="rId7" Type="http://schemas.openxmlformats.org/officeDocument/2006/relationships/image" Target="../media/image9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32.sv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17" Type="http://schemas.openxmlformats.org/officeDocument/2006/relationships/image" Target="../media/image24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9.sv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g"/><Relationship Id="rId3" Type="http://schemas.openxmlformats.org/officeDocument/2006/relationships/image" Target="../media/image17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18.png"/><Relationship Id="rId10" Type="http://schemas.openxmlformats.org/officeDocument/2006/relationships/image" Target="../media/image31.jpeg"/><Relationship Id="rId4" Type="http://schemas.openxmlformats.org/officeDocument/2006/relationships/image" Target="../media/image29.sv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9.sv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g"/><Relationship Id="rId4" Type="http://schemas.openxmlformats.org/officeDocument/2006/relationships/image" Target="../media/image18.pn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9.sv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18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jpg"/><Relationship Id="rId3" Type="http://schemas.openxmlformats.org/officeDocument/2006/relationships/image" Target="../media/image29.sv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18.pn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7666">
            <a:off x="-1969967" y="2291599"/>
            <a:ext cx="16155198" cy="132068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83000" y="7787747"/>
            <a:ext cx="1696604" cy="1696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1665" y="6910348"/>
            <a:ext cx="787035" cy="5981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0968" y="752475"/>
            <a:ext cx="13518572" cy="539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00"/>
              </a:lnSpc>
            </a:pPr>
            <a:r>
              <a:rPr lang="en-US" sz="9600">
                <a:solidFill>
                  <a:srgbClr val="000000"/>
                </a:solidFill>
                <a:latin typeface="Noto Serif Display Light"/>
              </a:rPr>
              <a:t>ЦЕНТР ПОДДЕРЖКИ ДОБРОВОЛЬЧЕСТВА САСОВСКОГО РАЙОНА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07632" y="9461491"/>
            <a:ext cx="12180368" cy="629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Open Sans Italics"/>
              </a:rPr>
              <a:t>Наше сообщество в социальной сети ВКонтакт</a:t>
            </a:r>
            <a:r>
              <a:rPr lang="en-US" sz="3700">
                <a:solidFill>
                  <a:srgbClr val="000000"/>
                </a:solidFill>
                <a:latin typeface="Open Sans"/>
              </a:rPr>
              <a:t>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183" y="6796048"/>
            <a:ext cx="17134165" cy="138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6"/>
              </a:lnSpc>
              <a:spcBef>
                <a:spcPct val="0"/>
              </a:spcBef>
            </a:pPr>
            <a:r>
              <a:rPr lang="en-US" sz="3737" dirty="0">
                <a:solidFill>
                  <a:srgbClr val="000000"/>
                </a:solidFill>
                <a:latin typeface="Banaue"/>
              </a:rPr>
              <a:t>ДОБРО ЕСТЬ ВЕЧНАЯ, ВЫСШАЯ ЦЕЛЬ НАШЕЙ ЖИЗНИ. КАК БЫ МЫ НИ ПОНИМАЛИ ДОБРО, ЖИЗНЬ НАША ЕСТЬ НЕ ЧТО ИНОЕ, КАК СТРЕМЛЕНИЕ К ДОБРУ.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60776" y="15381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12315158" y="-774065"/>
            <a:ext cx="14184276" cy="1466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190500"/>
            <a:ext cx="3411220" cy="34112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6400" y="3601720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Акция "Добровольцы - детям"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340" y="7725156"/>
            <a:ext cx="5247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Акция "Лето без табачного дыма"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4305300"/>
            <a:ext cx="4867587" cy="32430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10" y="190500"/>
            <a:ext cx="3726180" cy="27946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4305300"/>
            <a:ext cx="3387090" cy="37610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44185" y="8186821"/>
            <a:ext cx="3593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"Добрая суббота"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717677"/>
            <a:ext cx="4040293" cy="30302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384772" y="8048321"/>
            <a:ext cx="5017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Экологический поход "Мы - за чистое село"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4632542"/>
            <a:ext cx="3435604" cy="458080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4137640" y="9410700"/>
            <a:ext cx="393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"Чистый памятник"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84" y="403542"/>
            <a:ext cx="3980180" cy="298513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822272" y="3408382"/>
            <a:ext cx="4272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"Зарядка с чемпионом"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997" y="441037"/>
            <a:ext cx="5685648" cy="319817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2155997" y="3639214"/>
            <a:ext cx="6136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Интеллектуальный забег "Бегущая книга"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010400" y="15381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12320238" y="-377125"/>
            <a:ext cx="14184276" cy="1466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6" y="266700"/>
            <a:ext cx="4673600" cy="3505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7332" y="3738265"/>
            <a:ext cx="5217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"Добрая неделя" в </a:t>
            </a:r>
            <a:r>
              <a:rPr lang="ru-RU" sz="2400" b="1" i="1" u="sng" dirty="0" err="1"/>
              <a:t>Сасовском</a:t>
            </a:r>
            <a:r>
              <a:rPr lang="ru-RU" sz="2400" b="1" i="1" u="sng" dirty="0"/>
              <a:t> районе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6" y="5067300"/>
            <a:ext cx="4572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53579"/>
            <a:ext cx="4455847" cy="33314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36" y="5369560"/>
            <a:ext cx="4950062" cy="27844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571" y="5152390"/>
            <a:ext cx="3424614" cy="4566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457200"/>
            <a:ext cx="4419600" cy="33147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654" y="5814153"/>
            <a:ext cx="4209185" cy="23702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400800" y="3771900"/>
            <a:ext cx="534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400" b="1" i="1" u="sng" dirty="0"/>
              <a:t>Помощь в организации "Кросс нации</a:t>
            </a:r>
            <a:r>
              <a:rPr lang="ru-RU" dirty="0"/>
              <a:t>"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74908" y="8265467"/>
            <a:ext cx="3525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 smtClean="0"/>
              <a:t>"Волонтерский десант"</a:t>
            </a:r>
            <a:endParaRPr lang="ru-RU" sz="2400" b="1" i="1" u="sng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112698" y="9718542"/>
            <a:ext cx="4223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"Культурный десант"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836161" y="4010352"/>
            <a:ext cx="6756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Поздравительная акция "День добрых глаз, день добрых рук"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336098" y="8184450"/>
            <a:ext cx="4751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Акция "Вместе против наркотиков"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2042" y="8599948"/>
            <a:ext cx="4146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Проект "Регион добрых дел"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705600" y="685800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12315158" y="-774065"/>
            <a:ext cx="14184276" cy="14660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36" y="342900"/>
            <a:ext cx="3579162" cy="53721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715000"/>
            <a:ext cx="4870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400" b="1" i="1" u="sng" dirty="0"/>
              <a:t>Акция "Мы разные, но мы едины"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85800"/>
            <a:ext cx="6106848" cy="27480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41685" y="3433882"/>
            <a:ext cx="5272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"Добрый регион" в </a:t>
            </a:r>
            <a:r>
              <a:rPr lang="ru-RU" sz="2400" b="1" i="1" u="sng" dirty="0" err="1"/>
              <a:t>Сасовском</a:t>
            </a:r>
            <a:r>
              <a:rPr lang="ru-RU" sz="2400" b="1" i="1" u="sng" dirty="0"/>
              <a:t> районе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41" y="442268"/>
            <a:ext cx="4008058" cy="258668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275015" y="3203049"/>
            <a:ext cx="3247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День толерантности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969277"/>
            <a:ext cx="4683180" cy="351238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029833" y="7277100"/>
            <a:ext cx="2520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Слёт волонтеров в </a:t>
            </a:r>
            <a:r>
              <a:rPr lang="ru-RU" sz="2400" b="1" i="1" u="sng" dirty="0" err="1"/>
              <a:t>Сасовском</a:t>
            </a:r>
            <a:r>
              <a:rPr lang="ru-RU" sz="2400" b="1" i="1" u="sng" dirty="0"/>
              <a:t> районе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916" y="3895547"/>
            <a:ext cx="3993641" cy="266076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3883140" y="6586276"/>
            <a:ext cx="4404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День правовой помощи детям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37" y="6393251"/>
            <a:ext cx="4209964" cy="305299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86814" y="9446246"/>
            <a:ext cx="22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День  здоровья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53" y="7047941"/>
            <a:ext cx="4038600" cy="30289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223653" y="9786560"/>
            <a:ext cx="3765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400" b="1" i="1" u="sng" dirty="0"/>
              <a:t>Акция "Снежный десант"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241656" y="1737360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12315158" y="-774065"/>
            <a:ext cx="14184276" cy="14660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5300"/>
            <a:ext cx="5418667" cy="2438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2000" y="2933700"/>
            <a:ext cx="4011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 Акция "Мы за мир без ДТП"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95300"/>
            <a:ext cx="4876800" cy="32491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81800" y="3744468"/>
            <a:ext cx="3262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"Добрые уроки"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495300"/>
            <a:ext cx="4332875" cy="32496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393484" y="3767540"/>
            <a:ext cx="5320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Всероссийский урок добровольчества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46410"/>
            <a:ext cx="3378613" cy="60198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93107" y="9566210"/>
            <a:ext cx="2340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Урок мужества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450" y="4405188"/>
            <a:ext cx="4754608" cy="266852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4478000" y="7204032"/>
            <a:ext cx="2935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</a:t>
            </a:r>
            <a:r>
              <a:rPr lang="ru-RU" sz="2400" b="1" i="1" u="sng" dirty="0" err="1"/>
              <a:t>ДоброКино</a:t>
            </a:r>
            <a:r>
              <a:rPr lang="ru-RU" sz="2400" b="1" i="1" u="sng" dirty="0"/>
              <a:t>"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68" y="4300683"/>
            <a:ext cx="6644640" cy="31146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105400" y="7453121"/>
            <a:ext cx="4830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400" b="1" i="1" u="sng" dirty="0"/>
              <a:t>Акция "Новый год в каждый дом"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11" y="6940332"/>
            <a:ext cx="4079471" cy="305960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392535" y="9616382"/>
            <a:ext cx="7215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"Каждый ребенок имеет право на праздник</a:t>
            </a:r>
            <a:r>
              <a:rPr lang="ru-RU" dirty="0"/>
              <a:t>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60776" y="15381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11900322" y="-791846"/>
            <a:ext cx="14184276" cy="1466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0500"/>
            <a:ext cx="6210479" cy="4133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359" y="4497169"/>
            <a:ext cx="9938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Участие в окружном форуме </a:t>
            </a:r>
            <a:r>
              <a:rPr lang="ru-RU" sz="2400" b="1" i="1" u="sng" dirty="0"/>
              <a:t>добровольцев Центрального Федерального округа «</a:t>
            </a:r>
            <a:r>
              <a:rPr lang="ru-RU" sz="2400" b="1" i="1" u="sng" dirty="0" err="1" smtClean="0"/>
              <a:t>МыВместе</a:t>
            </a:r>
            <a:r>
              <a:rPr lang="ru-RU" sz="2400" b="1" i="1" u="sng" dirty="0" smtClean="0"/>
              <a:t>» </a:t>
            </a:r>
            <a:endParaRPr lang="ru-RU" sz="2400" b="1" i="1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96826"/>
            <a:ext cx="4413655" cy="58848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636827" y="61691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i="1" u="sng" dirty="0">
                <a:solidFill>
                  <a:prstClr val="black"/>
                </a:solidFill>
              </a:rPr>
              <a:t>Участие в V Форуме добровольцев Рязанской области.</a:t>
            </a:r>
            <a:endParaRPr lang="ru-RU" sz="2400" b="1" i="1" u="sng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90500"/>
            <a:ext cx="5107846" cy="40767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493741" y="4267200"/>
            <a:ext cx="502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Участие </a:t>
            </a:r>
            <a:r>
              <a:rPr lang="ru-RU" sz="2400" b="1" i="1" u="sng" dirty="0"/>
              <a:t>в Молодежном патриотическом форуме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524500"/>
            <a:ext cx="5238896" cy="39291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5240" y="9453672"/>
            <a:ext cx="7743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Участие в образовательной программе "Школа </a:t>
            </a:r>
            <a:r>
              <a:rPr lang="ru-RU" sz="2400" b="1" i="1" u="sng" dirty="0" err="1"/>
              <a:t>Добро.Университета</a:t>
            </a:r>
            <a:r>
              <a:rPr lang="ru-RU" sz="2400" b="1" i="1" u="sng" dirty="0"/>
              <a:t>"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40" y="5234155"/>
            <a:ext cx="5895275" cy="39315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056460" y="9059458"/>
            <a:ext cx="60523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Волонтёры </a:t>
            </a:r>
            <a:r>
              <a:rPr lang="ru-RU" sz="2400" b="1" i="1" u="sng" dirty="0" err="1"/>
              <a:t>Сасовского</a:t>
            </a:r>
            <a:r>
              <a:rPr lang="ru-RU" sz="2400" b="1" i="1" u="sng" dirty="0"/>
              <a:t> района приняли участие в областном слёте</a:t>
            </a:r>
          </a:p>
          <a:p>
            <a:r>
              <a:rPr lang="ru-RU" sz="2400" b="1" i="1" u="sng" dirty="0"/>
              <a:t>Волонтёров Победы «Готов к </a:t>
            </a:r>
            <a:r>
              <a:rPr lang="ru-RU" sz="2400" b="1" i="1" u="sng" dirty="0" smtClean="0"/>
              <a:t>Победам»</a:t>
            </a:r>
            <a:endParaRPr lang="ru-RU" sz="2400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91207" y="1527681"/>
            <a:ext cx="13938055" cy="139380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646512" y="-4563929"/>
            <a:ext cx="15350424" cy="1535042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3111283"/>
            <a:ext cx="5481021" cy="5766987"/>
            <a:chOff x="0" y="0"/>
            <a:chExt cx="5842000" cy="614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6"/>
              <a:stretch>
                <a:fillRect t="-2394" b="-239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7"/>
              <a:stretch>
                <a:fillRect t="-286" b="-28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86365" y="3111283"/>
            <a:ext cx="5294377" cy="5570605"/>
            <a:chOff x="0" y="0"/>
            <a:chExt cx="5842000" cy="6146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8"/>
              <a:stretch>
                <a:fillRect t="-17955" b="-1795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7"/>
              <a:stretch>
                <a:fillRect t="-286" b="-28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669619" y="342225"/>
            <a:ext cx="12603576" cy="116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89"/>
              </a:lnSpc>
            </a:pPr>
            <a:r>
              <a:rPr lang="en-US" sz="6259">
                <a:solidFill>
                  <a:srgbClr val="000000"/>
                </a:solidFill>
                <a:latin typeface="Amazing Grotesk"/>
              </a:rPr>
              <a:t>СОТРУДНИКИ ЦЕНТРА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66339" y="1839306"/>
            <a:ext cx="6817681" cy="69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Aristotelica Pro DemiBold"/>
              </a:rPr>
              <a:t>Лопухова</a:t>
            </a:r>
            <a:r>
              <a:rPr lang="en-US" sz="4000" dirty="0">
                <a:solidFill>
                  <a:srgbClr val="000000"/>
                </a:solidFill>
                <a:latin typeface="Aristotelica Pro Demi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stotelica Pro DemiBold"/>
              </a:rPr>
              <a:t>Марина</a:t>
            </a:r>
            <a:r>
              <a:rPr lang="en-US" sz="4000" dirty="0">
                <a:solidFill>
                  <a:srgbClr val="000000"/>
                </a:solidFill>
                <a:latin typeface="Aristotelica Pro Demi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stotelica Pro DemiBold"/>
              </a:rPr>
              <a:t>Хамидовна</a:t>
            </a:r>
            <a:endParaRPr lang="en-US" sz="4000" dirty="0">
              <a:solidFill>
                <a:srgbClr val="000000"/>
              </a:solidFill>
              <a:latin typeface="Aristotelica Pro Demi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557191" y="1901759"/>
            <a:ext cx="7243871" cy="69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Aristotelica Pro DemiBold"/>
              </a:rPr>
              <a:t>Махмудова Альбина Айвасовна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90053" y="7691831"/>
            <a:ext cx="7005344" cy="233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  <a:spcBef>
                <a:spcPct val="0"/>
              </a:spcBef>
            </a:pPr>
            <a:r>
              <a:rPr lang="en-US" sz="2877">
                <a:solidFill>
                  <a:srgbClr val="000000"/>
                </a:solidFill>
                <a:latin typeface="Aristotelica Pro Bold"/>
              </a:rPr>
              <a:t>координатор добровольческой деятельности в муниципальном образовании, руководитель центра поддержки добровольчества Сасовского района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75145" y="8883906"/>
            <a:ext cx="4344022" cy="656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8"/>
              </a:lnSpc>
            </a:pPr>
            <a:r>
              <a:rPr lang="en-US" sz="3791">
                <a:solidFill>
                  <a:srgbClr val="000000"/>
                </a:solidFill>
                <a:latin typeface="Aristotelica Pro"/>
              </a:rPr>
              <a:t>Медиакоординатор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136" t="166" r="1809" b="643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01927" y="2945162"/>
            <a:ext cx="2446436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86073" y="4044388"/>
            <a:ext cx="12515853" cy="150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7200">
                <a:solidFill>
                  <a:srgbClr val="000000"/>
                </a:solidFill>
                <a:latin typeface="Arsenica Antiqua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381568">
            <a:off x="10828857" y="-3567569"/>
            <a:ext cx="13067819" cy="143799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37477" y="2301438"/>
            <a:ext cx="2018008" cy="8622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4973" y="2689695"/>
            <a:ext cx="16783646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4100" dirty="0">
                <a:solidFill>
                  <a:srgbClr val="000000"/>
                </a:solidFill>
                <a:latin typeface="Amazing Grotesk"/>
              </a:rPr>
              <a:t>ЦЕНТР ОТКРЫТ 25 ИЮНЯ 2018 ГОДА СОГЛАСНО РАСПОРЯЖЕНИЮ ГУБЕРНАТОРА РЯЗАНСКОЙ ОБЛАСТИ В ЦЕЛЯХ РАЗВИТИЯ ДОБРОВОЛЬЧЕСТВА В НАШЕМ РАЙОНЕ. 🤝</a:t>
            </a:r>
          </a:p>
          <a:p>
            <a:pPr algn="ctr">
              <a:lnSpc>
                <a:spcPts val="6150"/>
              </a:lnSpc>
              <a:spcBef>
                <a:spcPct val="0"/>
              </a:spcBef>
            </a:pPr>
            <a:endParaRPr lang="en-US" sz="4100" dirty="0">
              <a:solidFill>
                <a:srgbClr val="000000"/>
              </a:solidFill>
              <a:latin typeface="Amazing Grotesk"/>
            </a:endParaRPr>
          </a:p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4100" dirty="0">
                <a:solidFill>
                  <a:srgbClr val="000000"/>
                </a:solidFill>
                <a:ea typeface="Amazing Grotesk"/>
              </a:rPr>
              <a:t>✅ЦЕНТР РЕАЛИЗУЕТ КОМПЛЕКС ОРГАНИЗАЦИОННЫХ, КОНСУЛЬТАЦИОННЫХ, МЕТОДИЧЕСКИХ УСЛУГ В СФЕРЕ ДОБРОВОЛЬЧЕСКОЙ ДЕЯТЕЛЬНОСТИ.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69672" y="183543"/>
            <a:ext cx="2117895" cy="211789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18136"/>
            <a:ext cx="13537367" cy="126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49"/>
              </a:lnSpc>
            </a:pPr>
            <a:r>
              <a:rPr lang="en-US" sz="6099">
                <a:solidFill>
                  <a:srgbClr val="000000"/>
                </a:solidFill>
                <a:latin typeface="Arsenica Antiqua"/>
              </a:rPr>
              <a:t>О НАШЕМ ЦЕНТРЕ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76251" y="2336980"/>
            <a:ext cx="2307648" cy="70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Anaphora Fat"/>
              </a:rPr>
              <a:t>Логотип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11891" y="990203"/>
            <a:ext cx="1064217" cy="10642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11891" y="4674460"/>
            <a:ext cx="1064217" cy="10642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11891" y="2218289"/>
            <a:ext cx="1064217" cy="10642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11891" y="5902545"/>
            <a:ext cx="1064217" cy="10642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11891" y="3446374"/>
            <a:ext cx="1064217" cy="1064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11891" y="7130631"/>
            <a:ext cx="1064217" cy="10642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11891" y="8358717"/>
            <a:ext cx="1064217" cy="10642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515842" y="493818"/>
            <a:ext cx="902865" cy="13067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15842" y="2054420"/>
            <a:ext cx="1548464" cy="10642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90074" y="3282506"/>
            <a:ext cx="957105" cy="11802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364038" y="4462792"/>
            <a:ext cx="926036" cy="11635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618712" y="5902545"/>
            <a:ext cx="838700" cy="9318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768626" y="7187177"/>
            <a:ext cx="998903" cy="9989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981027" y="8358717"/>
            <a:ext cx="1278273" cy="127827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877935" y="2391459"/>
            <a:ext cx="4565699" cy="673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azing Grotesk Bold"/>
              </a:rPr>
              <a:t>Культурное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77935" y="3630453"/>
            <a:ext cx="4565699" cy="673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azing Grotesk Bold"/>
              </a:rPr>
              <a:t>Экологическое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53009" y="4804347"/>
            <a:ext cx="4565699" cy="673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azing Grotesk Bold"/>
              </a:rPr>
              <a:t>Спортивное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77935" y="8586431"/>
            <a:ext cx="6948301" cy="673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azing Grotesk Bold"/>
              </a:rPr>
              <a:t>Медиаволонтерство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76134" y="1100982"/>
            <a:ext cx="4565699" cy="673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azing Grotesk Bold"/>
              </a:rPr>
              <a:t>Социальное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77935" y="6029816"/>
            <a:ext cx="4565699" cy="673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azing Grotesk Bold"/>
              </a:rPr>
              <a:t>Событийное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77935" y="7254298"/>
            <a:ext cx="4565699" cy="673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azing Grotesk Bold"/>
              </a:rPr>
              <a:t>Патриотическое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8675" y="1242229"/>
            <a:ext cx="7583191" cy="607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4"/>
              </a:lnSpc>
            </a:pPr>
            <a:r>
              <a:rPr lang="en-US" sz="6449">
                <a:solidFill>
                  <a:srgbClr val="000000"/>
                </a:solidFill>
                <a:latin typeface="Amazing Grotesk"/>
              </a:rPr>
              <a:t>МЫ УЧАСТВУЕМ В ТАКИХ НАПРАВЛЕНИЯХ ВОЛОНТЕРСКОЙ ДЕЯТЕЛЬНОСТИ: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946" t="64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399985" y="8071765"/>
            <a:ext cx="3540387" cy="18764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7628" y="922465"/>
            <a:ext cx="17592744" cy="641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 dirty="0" err="1">
                <a:solidFill>
                  <a:srgbClr val="000000"/>
                </a:solidFill>
                <a:latin typeface="Arsenica Antiqua"/>
              </a:rPr>
              <a:t>За</a:t>
            </a:r>
            <a:r>
              <a:rPr lang="en-US" sz="8900" dirty="0">
                <a:solidFill>
                  <a:srgbClr val="000000"/>
                </a:solidFill>
                <a:latin typeface="Arsenica Antiqua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Arsenica Antiqua"/>
              </a:rPr>
              <a:t>последние</a:t>
            </a:r>
            <a:r>
              <a:rPr lang="en-US" sz="8900" dirty="0">
                <a:solidFill>
                  <a:srgbClr val="000000"/>
                </a:solidFill>
                <a:latin typeface="Arsenica Antiqua"/>
              </a:rPr>
              <a:t> 2 </a:t>
            </a:r>
            <a:r>
              <a:rPr lang="en-US" sz="8900" dirty="0" err="1">
                <a:solidFill>
                  <a:srgbClr val="000000"/>
                </a:solidFill>
                <a:latin typeface="Arsenica Antiqua"/>
              </a:rPr>
              <a:t>года</a:t>
            </a:r>
            <a:r>
              <a:rPr lang="en-US" sz="8900" dirty="0">
                <a:solidFill>
                  <a:srgbClr val="000000"/>
                </a:solidFill>
                <a:latin typeface="Arsenica Antiqua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Arsenica Antiqua"/>
              </a:rPr>
              <a:t>мы</a:t>
            </a:r>
            <a:r>
              <a:rPr lang="en-US" sz="8900" dirty="0">
                <a:solidFill>
                  <a:srgbClr val="000000"/>
                </a:solidFill>
                <a:latin typeface="Arsenica Antiqua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Arsenica Antiqua"/>
              </a:rPr>
              <a:t>успели</a:t>
            </a:r>
            <a:r>
              <a:rPr lang="en-US" sz="8900" dirty="0">
                <a:solidFill>
                  <a:srgbClr val="000000"/>
                </a:solidFill>
                <a:latin typeface="Arsenica Antiqua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Arsenica Antiqua"/>
              </a:rPr>
              <a:t>принять</a:t>
            </a:r>
            <a:r>
              <a:rPr lang="en-US" sz="8900" dirty="0">
                <a:solidFill>
                  <a:srgbClr val="000000"/>
                </a:solidFill>
                <a:latin typeface="Arsenica Antiqua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Arsenica Antiqua"/>
              </a:rPr>
              <a:t>участие</a:t>
            </a:r>
            <a:r>
              <a:rPr lang="en-US" sz="8900" dirty="0">
                <a:solidFill>
                  <a:srgbClr val="000000"/>
                </a:solidFill>
                <a:latin typeface="Arsenica Antiqua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Arsenica Antiqua"/>
              </a:rPr>
              <a:t>во</a:t>
            </a:r>
            <a:r>
              <a:rPr lang="en-US" sz="8900" dirty="0">
                <a:solidFill>
                  <a:srgbClr val="000000"/>
                </a:solidFill>
                <a:latin typeface="Arsenica Antiqua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Arsenica Antiqua"/>
              </a:rPr>
              <a:t>многих</a:t>
            </a:r>
            <a:r>
              <a:rPr lang="en-US" sz="8900" dirty="0">
                <a:solidFill>
                  <a:srgbClr val="000000"/>
                </a:solidFill>
                <a:latin typeface="Arsenica Antiqua"/>
              </a:rPr>
              <a:t> </a:t>
            </a:r>
            <a:r>
              <a:rPr lang="en-US" sz="8900" dirty="0" err="1" smtClean="0">
                <a:solidFill>
                  <a:srgbClr val="000000"/>
                </a:solidFill>
                <a:latin typeface="Arsenica Antiqua"/>
              </a:rPr>
              <a:t>акциях</a:t>
            </a:r>
            <a:r>
              <a:rPr lang="ru-RU" sz="8900" dirty="0">
                <a:solidFill>
                  <a:srgbClr val="000000"/>
                </a:solidFill>
                <a:latin typeface="Arsenica Antiqua"/>
              </a:rPr>
              <a:t>,</a:t>
            </a:r>
            <a:r>
              <a:rPr lang="en-US" sz="8900" dirty="0" err="1" smtClean="0">
                <a:solidFill>
                  <a:srgbClr val="000000"/>
                </a:solidFill>
                <a:latin typeface="Arsenica Antiqua"/>
              </a:rPr>
              <a:t>конкурсах</a:t>
            </a:r>
            <a:r>
              <a:rPr lang="ru-RU" sz="8900" dirty="0" smtClean="0">
                <a:solidFill>
                  <a:srgbClr val="000000"/>
                </a:solidFill>
                <a:latin typeface="Arsenica Antiqua"/>
              </a:rPr>
              <a:t> и мероприятиях</a:t>
            </a:r>
            <a:endParaRPr lang="en-US" sz="8900" dirty="0">
              <a:solidFill>
                <a:srgbClr val="000000"/>
              </a:solidFill>
              <a:latin typeface="Arsenica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60776" y="1409107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12315158" y="-774065"/>
            <a:ext cx="14184276" cy="1466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23900"/>
            <a:ext cx="4038600" cy="3028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23900"/>
            <a:ext cx="3180424" cy="3180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84874"/>
            <a:ext cx="3219450" cy="3219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723900"/>
            <a:ext cx="3028950" cy="30289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5140" y="4127837"/>
            <a:ext cx="15603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Общероссийская добровольческая акция  «Весенняя неделя добра» 2021-2022 </a:t>
            </a:r>
            <a:endParaRPr lang="ru-RU" sz="2400" b="1" i="1" u="sng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7" y="5295900"/>
            <a:ext cx="3968163" cy="25208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65695" y="8160082"/>
            <a:ext cx="5323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Муниципальный конкурс</a:t>
            </a:r>
          </a:p>
          <a:p>
            <a:r>
              <a:rPr lang="ru-RU" sz="2400" b="1" i="1" u="sng" dirty="0"/>
              <a:t>«Доброволец </a:t>
            </a:r>
            <a:r>
              <a:rPr lang="ru-RU" sz="2400" b="1" i="1" u="sng" dirty="0" err="1"/>
              <a:t>Сасовского</a:t>
            </a:r>
            <a:r>
              <a:rPr lang="ru-RU" sz="2400" b="1" i="1" u="sng" dirty="0"/>
              <a:t> муниципального района - 2022»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69" y="5181138"/>
            <a:ext cx="3667125" cy="2750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24" y="5183678"/>
            <a:ext cx="3699809" cy="27748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10201" y="8160082"/>
            <a:ext cx="5068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Акция «Цени свою жизнь»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1" y="5103847"/>
            <a:ext cx="3807618" cy="35179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1442020" y="8853486"/>
            <a:ext cx="7359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Креатив-сессия </a:t>
            </a:r>
            <a:r>
              <a:rPr lang="ru-RU" sz="2400" b="1" i="1" u="sng" dirty="0"/>
              <a:t>в рамках проекта </a:t>
            </a:r>
            <a:r>
              <a:rPr lang="ru-RU" sz="2400" b="1" i="1" u="sng" dirty="0" err="1"/>
              <a:t>Росмолодежи</a:t>
            </a:r>
            <a:r>
              <a:rPr lang="ru-RU" sz="2400" b="1" i="1" u="sng" dirty="0"/>
              <a:t> «Лига будущего»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038600" y="965825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85000"/>
          </a:blip>
          <a:srcRect/>
          <a:stretch>
            <a:fillRect/>
          </a:stretch>
        </p:blipFill>
        <p:spPr>
          <a:xfrm rot="437564">
            <a:off x="12315158" y="-774065"/>
            <a:ext cx="14184276" cy="1466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47700"/>
            <a:ext cx="3086100" cy="350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61998"/>
            <a:ext cx="4110703" cy="30766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4306" y="4152900"/>
            <a:ext cx="7922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 smtClean="0"/>
              <a:t>Акция к международному женскому дню #</a:t>
            </a:r>
            <a:r>
              <a:rPr lang="ru-RU" sz="2400" b="1" i="1" u="sng" dirty="0" err="1" smtClean="0"/>
              <a:t>ВамЛюбимые</a:t>
            </a:r>
            <a:endParaRPr lang="ru-RU" sz="2400" b="1" i="1" u="sng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933" y="833432"/>
            <a:ext cx="4714174" cy="26480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84933" y="3680277"/>
            <a:ext cx="5260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Акция ко дню работника скорой помощи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842" y="699437"/>
            <a:ext cx="3800997" cy="28507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087061" y="3676675"/>
            <a:ext cx="3936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Акция "Маленькие радости для врачей"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2" y="4865296"/>
            <a:ext cx="3086100" cy="33820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27" y="4865296"/>
            <a:ext cx="4009877" cy="350739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21774" y="8372784"/>
            <a:ext cx="3871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"Красная ленточка"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093027" y="8469443"/>
            <a:ext cx="3594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"Стоп ВИЧ/СПИД"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933" y="4759887"/>
            <a:ext cx="3141751" cy="418900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496604" y="9215419"/>
            <a:ext cx="5302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Поздравительная акция ко дню пожилого человека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0" y="4869137"/>
            <a:ext cx="5029200" cy="37719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345058" y="8892254"/>
            <a:ext cx="5062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Поздравление воинов – интернационалистов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60776" y="15381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12315158" y="-774065"/>
            <a:ext cx="14184276" cy="1466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95300"/>
            <a:ext cx="4002063" cy="2667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5400" y="3236267"/>
            <a:ext cx="3510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</a:t>
            </a:r>
            <a:r>
              <a:rPr lang="ru-RU" sz="2400" b="1" i="1" u="sng" dirty="0" smtClean="0"/>
              <a:t>Блокадный </a:t>
            </a:r>
            <a:r>
              <a:rPr lang="ru-RU" sz="2400" b="1" i="1" u="sng" dirty="0"/>
              <a:t>хлеб</a:t>
            </a:r>
            <a:r>
              <a:rPr lang="ru-RU" dirty="0"/>
              <a:t>"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07362"/>
            <a:ext cx="3790500" cy="28428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31438" y="3250237"/>
            <a:ext cx="2358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"Ангелы"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20" y="404822"/>
            <a:ext cx="2940599" cy="39207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607100" y="4353223"/>
            <a:ext cx="3676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Поздравление ветеранов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241" y="438803"/>
            <a:ext cx="5023279" cy="33467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944600" y="3983891"/>
            <a:ext cx="3013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"Сад памяти"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37" y="4207103"/>
            <a:ext cx="4719014" cy="327414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14436" y="7537266"/>
            <a:ext cx="4600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"Георгиевская ленточка"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40" y="4833216"/>
            <a:ext cx="4444660" cy="436235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103324" y="9260993"/>
            <a:ext cx="3166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</a:t>
            </a:r>
            <a:r>
              <a:rPr lang="ru-RU" sz="2400" b="1" i="1" u="sng" dirty="0" smtClean="0"/>
              <a:t>Поём </a:t>
            </a:r>
            <a:r>
              <a:rPr lang="ru-RU" sz="2400" b="1" i="1" u="sng" dirty="0"/>
              <a:t>двором"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876" y="6210300"/>
            <a:ext cx="3418895" cy="25641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5443850"/>
            <a:ext cx="3855720" cy="25694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774819" y="9030160"/>
            <a:ext cx="2791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Бессмертный полк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60776" y="15381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12315158" y="-774065"/>
            <a:ext cx="14184276" cy="1466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2" y="266700"/>
            <a:ext cx="4314747" cy="2895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4436" y="3314700"/>
            <a:ext cx="2991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 smtClean="0"/>
              <a:t>Акция "Окна России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8078"/>
            <a:ext cx="4572000" cy="33674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98160" y="3776364"/>
            <a:ext cx="3639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 err="1"/>
              <a:t>Флешмоб</a:t>
            </a:r>
            <a:r>
              <a:rPr lang="ru-RU" sz="2400" b="1" i="1" u="sng" dirty="0"/>
              <a:t> "Флаги России"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78078"/>
            <a:ext cx="3352800" cy="38116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731774" y="4042895"/>
            <a:ext cx="2561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</a:t>
            </a:r>
            <a:r>
              <a:rPr lang="ru-RU" sz="2400" b="1" i="1" u="sng" dirty="0" err="1"/>
              <a:t>Триколор</a:t>
            </a:r>
            <a:r>
              <a:rPr lang="ru-RU" dirty="0"/>
              <a:t>"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9" y="4238029"/>
            <a:ext cx="4916752" cy="368756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5155" y="8115300"/>
            <a:ext cx="5426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 smtClean="0"/>
              <a:t>Велопробег, посвящённый Дню России</a:t>
            </a:r>
            <a:endParaRPr lang="ru-RU" sz="2400" b="1" i="1" u="sng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71155"/>
            <a:ext cx="3708400" cy="27813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478000" y="3523076"/>
            <a:ext cx="2423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"Обелиск</a:t>
            </a:r>
            <a:r>
              <a:rPr lang="ru-RU" dirty="0"/>
              <a:t>"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83" y="4730074"/>
            <a:ext cx="4102374" cy="307678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661704" y="7938403"/>
            <a:ext cx="4472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Акция "Никто не забыт, ничто не забыто!"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77" y="4633551"/>
            <a:ext cx="3643910" cy="376956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134600" y="8600083"/>
            <a:ext cx="3260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День памяти и скорби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5067300"/>
            <a:ext cx="4223948" cy="317126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4249400" y="8344605"/>
            <a:ext cx="337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"Свеча памяти"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165693" y="1246845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12315158" y="-774065"/>
            <a:ext cx="14184276" cy="1466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"/>
            <a:ext cx="38100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66700"/>
            <a:ext cx="3071479" cy="4610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16840"/>
            <a:ext cx="5029199" cy="3764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40" y="5808312"/>
            <a:ext cx="5630695" cy="2895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" y="5067300"/>
            <a:ext cx="4673600" cy="3505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55550"/>
            <a:ext cx="3367526" cy="22441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799" y="3314700"/>
            <a:ext cx="3779263" cy="28344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799" y="6819900"/>
            <a:ext cx="4165600" cy="3124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9" y="4486910"/>
            <a:ext cx="2961282" cy="466598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10026" y="3314700"/>
            <a:ext cx="3114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"Добрые дела"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2719" y="8922057"/>
            <a:ext cx="4323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"Ленточка - </a:t>
            </a:r>
            <a:r>
              <a:rPr lang="ru-RU" sz="2400" b="1" i="1" u="sng" dirty="0" err="1"/>
              <a:t>триколор</a:t>
            </a:r>
            <a:r>
              <a:rPr lang="ru-RU" sz="2400" b="1" i="1" u="sng" dirty="0"/>
              <a:t>"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902200" y="4974213"/>
            <a:ext cx="4181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День защитника Отечества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037736" y="2571750"/>
            <a:ext cx="383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</a:t>
            </a:r>
            <a:r>
              <a:rPr lang="ru-RU" sz="2400" b="1" i="1" u="sng" dirty="0" smtClean="0"/>
              <a:t>возложения цветов</a:t>
            </a:r>
            <a:endParaRPr lang="ru-RU" sz="2400" b="1" i="1" u="sng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649011" y="3922584"/>
            <a:ext cx="3727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"Своих не бросаем"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892369" y="9825335"/>
            <a:ext cx="4461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Помощь гражданам ЛНР и ДНР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312065" y="8691224"/>
            <a:ext cx="6660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 err="1"/>
              <a:t>Лыжня,посвященная</a:t>
            </a:r>
            <a:r>
              <a:rPr lang="ru-RU" sz="2400" b="1" i="1" u="sng" dirty="0"/>
              <a:t> акции "Своих не бросаем"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656943" y="6186978"/>
            <a:ext cx="3599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/>
              <a:t>Акция "Письмо солдату"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504200" y="9152889"/>
            <a:ext cx="4594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err="1" smtClean="0"/>
              <a:t>Челлендж</a:t>
            </a:r>
            <a:r>
              <a:rPr lang="ru-RU" sz="2400" b="1" i="1" u="sng" dirty="0" smtClean="0"/>
              <a:t>, </a:t>
            </a:r>
            <a:r>
              <a:rPr lang="ru-RU" sz="2400" b="1" i="1" u="sng" dirty="0"/>
              <a:t>приуроченный ко Дню воссоединения Крыма с Россией</a:t>
            </a:r>
            <a:r>
              <a:rPr lang="ru-RU" u="sng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544</Words>
  <Application>Microsoft Office PowerPoint</Application>
  <PresentationFormat>Произвольный</PresentationFormat>
  <Paragraphs>94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Arial</vt:lpstr>
      <vt:lpstr>Aristotelica Pro</vt:lpstr>
      <vt:lpstr>Amazing Grotesk</vt:lpstr>
      <vt:lpstr>Open Sans</vt:lpstr>
      <vt:lpstr>Calibri</vt:lpstr>
      <vt:lpstr>Open Sans Italics</vt:lpstr>
      <vt:lpstr>Amazing Grotesk Bold</vt:lpstr>
      <vt:lpstr>Anaphora Fat</vt:lpstr>
      <vt:lpstr>Aristotelica Pro DemiBold</vt:lpstr>
      <vt:lpstr>Aristotelica Pro Bold</vt:lpstr>
      <vt:lpstr>Noto Serif Display Light</vt:lpstr>
      <vt:lpstr>Banaue</vt:lpstr>
      <vt:lpstr>Arsenica Antiqua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Кремовый и Розовый Пастельный Градиент Разнообразие Мастер-класс Вебинар Программная презентация</dc:title>
  <cp:lastModifiedBy>user</cp:lastModifiedBy>
  <cp:revision>21</cp:revision>
  <dcterms:created xsi:type="dcterms:W3CDTF">2006-08-16T00:00:00Z</dcterms:created>
  <dcterms:modified xsi:type="dcterms:W3CDTF">2022-09-01T21:12:29Z</dcterms:modified>
  <dc:identifier>DAFK7G1o_UU</dc:identifier>
</cp:coreProperties>
</file>